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Masters/slideMaster7.xml" ContentType="application/vnd.openxmlformats-officedocument.presentationml.slideMaster+xml"/>
  <Override PartName="/ppt/theme/theme9.xml" ContentType="application/vnd.openxmlformats-officedocument.theme+xml"/>
  <Override PartName="/ppt/slides/slide8.xml" ContentType="application/vnd.openxmlformats-officedocument.presentationml.slide+xml"/>
  <Override PartName="/ppt/slides/slide69.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3648" r:id="rId4"/>
    <p:sldMasterId id="2147483743" r:id="rId5"/>
    <p:sldMasterId id="2147483752" r:id="rId6"/>
    <p:sldMasterId id="2147483761" r:id="rId7"/>
    <p:sldMasterId id="2147483770" r:id="rId8"/>
    <p:sldMasterId id="2147483779" r:id="rId9"/>
    <p:sldMasterId id="2147483843" r:id="rId10"/>
  </p:sldMasterIdLst>
  <p:notesMasterIdLst>
    <p:notesMasterId r:id="rId88"/>
  </p:notesMasterIdLst>
  <p:handoutMasterIdLst>
    <p:handoutMasterId r:id="rId89"/>
  </p:handoutMasterIdLst>
  <p:sldIdLst>
    <p:sldId id="257" r:id="rId11"/>
    <p:sldId id="419" r:id="rId12"/>
    <p:sldId id="556" r:id="rId13"/>
    <p:sldId id="557" r:id="rId14"/>
    <p:sldId id="558" r:id="rId15"/>
    <p:sldId id="559" r:id="rId16"/>
    <p:sldId id="560" r:id="rId17"/>
    <p:sldId id="572" r:id="rId18"/>
    <p:sldId id="564" r:id="rId19"/>
    <p:sldId id="561" r:id="rId20"/>
    <p:sldId id="563" r:id="rId21"/>
    <p:sldId id="565" r:id="rId22"/>
    <p:sldId id="562" r:id="rId23"/>
    <p:sldId id="567" r:id="rId24"/>
    <p:sldId id="568" r:id="rId25"/>
    <p:sldId id="571" r:id="rId26"/>
    <p:sldId id="574" r:id="rId27"/>
    <p:sldId id="575" r:id="rId28"/>
    <p:sldId id="573" r:id="rId29"/>
    <p:sldId id="576" r:id="rId30"/>
    <p:sldId id="577" r:id="rId31"/>
    <p:sldId id="578" r:id="rId32"/>
    <p:sldId id="579" r:id="rId33"/>
    <p:sldId id="580" r:id="rId34"/>
    <p:sldId id="581" r:id="rId35"/>
    <p:sldId id="582" r:id="rId36"/>
    <p:sldId id="583" r:id="rId37"/>
    <p:sldId id="584" r:id="rId38"/>
    <p:sldId id="585" r:id="rId39"/>
    <p:sldId id="587" r:id="rId40"/>
    <p:sldId id="586" r:id="rId41"/>
    <p:sldId id="588" r:id="rId42"/>
    <p:sldId id="589" r:id="rId43"/>
    <p:sldId id="590" r:id="rId44"/>
    <p:sldId id="591" r:id="rId45"/>
    <p:sldId id="593" r:id="rId46"/>
    <p:sldId id="602" r:id="rId47"/>
    <p:sldId id="594" r:id="rId48"/>
    <p:sldId id="595" r:id="rId49"/>
    <p:sldId id="592" r:id="rId50"/>
    <p:sldId id="597" r:id="rId51"/>
    <p:sldId id="598" r:id="rId52"/>
    <p:sldId id="599" r:id="rId53"/>
    <p:sldId id="600" r:id="rId54"/>
    <p:sldId id="601" r:id="rId55"/>
    <p:sldId id="604" r:id="rId56"/>
    <p:sldId id="603" r:id="rId57"/>
    <p:sldId id="605" r:id="rId58"/>
    <p:sldId id="606" r:id="rId59"/>
    <p:sldId id="610" r:id="rId60"/>
    <p:sldId id="607" r:id="rId61"/>
    <p:sldId id="608" r:id="rId62"/>
    <p:sldId id="611" r:id="rId63"/>
    <p:sldId id="612" r:id="rId64"/>
    <p:sldId id="613" r:id="rId65"/>
    <p:sldId id="614" r:id="rId66"/>
    <p:sldId id="609" r:id="rId67"/>
    <p:sldId id="644" r:id="rId68"/>
    <p:sldId id="645" r:id="rId69"/>
    <p:sldId id="646" r:id="rId70"/>
    <p:sldId id="647" r:id="rId71"/>
    <p:sldId id="648" r:id="rId72"/>
    <p:sldId id="649" r:id="rId73"/>
    <p:sldId id="650" r:id="rId74"/>
    <p:sldId id="652" r:id="rId75"/>
    <p:sldId id="653" r:id="rId76"/>
    <p:sldId id="651" r:id="rId77"/>
    <p:sldId id="654" r:id="rId78"/>
    <p:sldId id="615" r:id="rId79"/>
    <p:sldId id="671" r:id="rId80"/>
    <p:sldId id="655" r:id="rId81"/>
    <p:sldId id="656" r:id="rId82"/>
    <p:sldId id="657" r:id="rId83"/>
    <p:sldId id="672" r:id="rId84"/>
    <p:sldId id="666" r:id="rId85"/>
    <p:sldId id="670" r:id="rId86"/>
    <p:sldId id="550" r:id="rId87"/>
  </p:sldIdLst>
  <p:sldSz cx="9144000" cy="6858000" type="screen4x3"/>
  <p:notesSz cx="7099300" cy="10234613"/>
  <p:defaultTextStyle>
    <a:defPPr>
      <a:defRPr lang="en-GB"/>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87B"/>
    <a:srgbClr val="FF00FF"/>
    <a:srgbClr val="FFFFFF"/>
    <a:srgbClr val="000000"/>
    <a:srgbClr val="99663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0" autoAdjust="0"/>
    <p:restoredTop sz="99831" autoAdjust="0"/>
  </p:normalViewPr>
  <p:slideViewPr>
    <p:cSldViewPr snapToGrid="0">
      <p:cViewPr varScale="1">
        <p:scale>
          <a:sx n="88" d="100"/>
          <a:sy n="88" d="100"/>
        </p:scale>
        <p:origin x="-768" y="-77"/>
      </p:cViewPr>
      <p:guideLst>
        <p:guide orient="horz" pos="935"/>
        <p:guide orient="horz" pos="3884"/>
        <p:guide orient="horz" pos="4020"/>
        <p:guide orient="horz" pos="4156"/>
        <p:guide orient="horz" pos="809"/>
        <p:guide orient="horz" pos="300"/>
        <p:guide orient="horz" pos="142"/>
        <p:guide orient="horz" pos="2160"/>
        <p:guide pos="2880"/>
        <p:guide pos="136"/>
        <p:guide pos="272"/>
        <p:guide pos="5624"/>
        <p:guide pos="4940"/>
        <p:guide pos="5618"/>
        <p:guide pos="1014"/>
      </p:guideLst>
    </p:cSldViewPr>
  </p:slideViewPr>
  <p:outlineViewPr>
    <p:cViewPr>
      <p:scale>
        <a:sx n="33" d="100"/>
        <a:sy n="33" d="100"/>
      </p:scale>
      <p:origin x="0" y="21834"/>
    </p:cViewPr>
  </p:outlineViewPr>
  <p:notesTextViewPr>
    <p:cViewPr>
      <p:scale>
        <a:sx n="100" d="100"/>
        <a:sy n="100" d="100"/>
      </p:scale>
      <p:origin x="0" y="0"/>
    </p:cViewPr>
  </p:notesTextViewPr>
  <p:sorterViewPr>
    <p:cViewPr>
      <p:scale>
        <a:sx n="66" d="100"/>
        <a:sy n="66" d="100"/>
      </p:scale>
      <p:origin x="0" y="676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atin typeface="Helvetica 65 Medium" pitchFamily="34" charset="0"/>
              </a:defRPr>
            </a:lvl1pPr>
          </a:lstStyle>
          <a:p>
            <a:pPr>
              <a:defRPr/>
            </a:pPr>
            <a:endParaRPr lang="en-GB"/>
          </a:p>
        </p:txBody>
      </p:sp>
      <p:sp>
        <p:nvSpPr>
          <p:cNvPr id="5123"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Helvetica 65 Medium" pitchFamily="34" charset="0"/>
              </a:defRPr>
            </a:lvl1pPr>
          </a:lstStyle>
          <a:p>
            <a:pPr>
              <a:defRPr/>
            </a:pPr>
            <a:endParaRPr lang="en-GB"/>
          </a:p>
        </p:txBody>
      </p:sp>
      <p:sp>
        <p:nvSpPr>
          <p:cNvPr id="5124"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atin typeface="Helvetica 65 Medium" pitchFamily="34" charset="0"/>
              </a:defRPr>
            </a:lvl1pPr>
          </a:lstStyle>
          <a:p>
            <a:pPr>
              <a:defRPr/>
            </a:pPr>
            <a:r>
              <a:rPr lang="en-GB"/>
              <a:t>   Rev </a:t>
            </a:r>
          </a:p>
        </p:txBody>
      </p:sp>
      <p:sp>
        <p:nvSpPr>
          <p:cNvPr id="5125"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Helvetica 65 Medium" pitchFamily="34" charset="0"/>
              </a:defRPr>
            </a:lvl1pPr>
          </a:lstStyle>
          <a:p>
            <a:pPr>
              <a:defRPr/>
            </a:pPr>
            <a:fld id="{6E9BC4E0-6123-476C-81FC-255E11AB695F}"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atin typeface="Helvetica 65 Medium" pitchFamily="34" charset="0"/>
              </a:defRPr>
            </a:lvl1pPr>
          </a:lstStyle>
          <a:p>
            <a:pPr>
              <a:defRPr/>
            </a:pPr>
            <a:r>
              <a:rPr lang="en-GB"/>
              <a:t>Test Presentation</a:t>
            </a:r>
          </a:p>
        </p:txBody>
      </p:sp>
      <p:sp>
        <p:nvSpPr>
          <p:cNvPr id="4099"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Helvetica 65 Medium" pitchFamily="34" charset="0"/>
              </a:defRPr>
            </a:lvl1pPr>
          </a:lstStyle>
          <a:p>
            <a:pPr>
              <a:defRPr/>
            </a:pPr>
            <a:r>
              <a:rPr lang="en-GB"/>
              <a:t>2008-08-21</a:t>
            </a:r>
          </a:p>
        </p:txBody>
      </p:sp>
      <p:sp>
        <p:nvSpPr>
          <p:cNvPr id="614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102"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atin typeface="Helvetica 65 Medium" pitchFamily="34" charset="0"/>
              </a:defRPr>
            </a:lvl1pPr>
          </a:lstStyle>
          <a:p>
            <a:pPr>
              <a:defRPr/>
            </a:pPr>
            <a:r>
              <a:rPr lang="en-GB"/>
              <a:t>1/152 43-LXE 108 236 Uen  Rev PA1</a:t>
            </a:r>
          </a:p>
        </p:txBody>
      </p:sp>
      <p:sp>
        <p:nvSpPr>
          <p:cNvPr id="4103"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Helvetica 65 Medium" pitchFamily="34" charset="0"/>
              </a:defRPr>
            </a:lvl1pPr>
          </a:lstStyle>
          <a:p>
            <a:pPr>
              <a:defRPr/>
            </a:pPr>
            <a:fld id="{74A263B4-D0EB-4C6F-92B6-7AA329CF6000}" type="slidenum">
              <a:rPr lang="en-GB"/>
              <a:pPr>
                <a:defRPr/>
              </a:pPr>
              <a:t>‹#›</a:t>
            </a:fld>
            <a:endParaRPr lang="en-GB"/>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Helvetica 65 Medium"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65 Medium"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cov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9" name="Picture 8"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lim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orang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16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0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red.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en-GB" sz="1100" b="1" noProof="0" dirty="0" smtClean="0">
                <a:solidFill>
                  <a:srgbClr val="FFFFFF"/>
                </a:solidFill>
                <a:latin typeface="Arial"/>
              </a:rPr>
              <a:t>CONFIDENTIAL</a:t>
            </a:r>
            <a:endParaRPr lang="en-GB" sz="1100" b="1" noProof="0"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purpl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descr="divid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 name="Picture 9" descr="dividerinside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dirty="0"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a:xfrm>
            <a:off x="431800" y="1484313"/>
            <a:ext cx="8280400" cy="46815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chemeClr val="bg1"/>
                </a:solidFill>
                <a:latin typeface="Arial"/>
              </a:rPr>
              <a:t>CONFIDENTIAL</a:t>
            </a:r>
            <a:endParaRPr lang="sv-SE" sz="1100" b="1" dirty="0">
              <a:solidFill>
                <a:schemeClr val="bg1"/>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pic>
        <p:nvPicPr>
          <p:cNvPr id="8" name="Picture 7" descr="thankyou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cover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3" name="Picture 12"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idx="1"/>
          </p:nvPr>
        </p:nvSpPr>
        <p:spPr>
          <a:xfrm>
            <a:off x="431800" y="1484313"/>
            <a:ext cx="828040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descr="divider_blue.jpg"/>
          <p:cNvPicPr>
            <a:picLocks noChangeAspect="1"/>
          </p:cNvPicPr>
          <p:nvPr userDrawn="1"/>
        </p:nvPicPr>
        <p:blipFill>
          <a:blip r:embed="rId2" cstate="print"/>
          <a:stretch>
            <a:fillRect/>
          </a:stretch>
        </p:blipFill>
        <p:spPr>
          <a:xfrm>
            <a:off x="0" y="0"/>
            <a:ext cx="9144000" cy="6850864"/>
          </a:xfrm>
          <a:prstGeom prst="rect">
            <a:avLst/>
          </a:prstGeom>
        </p:spPr>
      </p:pic>
      <p:sp>
        <p:nvSpPr>
          <p:cNvPr id="3" name="Text Placeholder 2"/>
          <p:cNvSpPr>
            <a:spLocks noGrp="1"/>
          </p:cNvSpPr>
          <p:nvPr>
            <p:ph type="body" idx="1"/>
          </p:nvPr>
        </p:nvSpPr>
        <p:spPr>
          <a:xfrm>
            <a:off x="431800" y="1726112"/>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1297876"/>
            <a:ext cx="8280400" cy="523858"/>
          </a:xfrm>
        </p:spPr>
        <p:txBody>
          <a:body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10"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8" name="Picture 7" descr="dividerinside_blue.jpg"/>
          <p:cNvPicPr>
            <a:picLocks noChangeAspect="1"/>
          </p:cNvPicPr>
          <p:nvPr userDrawn="1"/>
        </p:nvPicPr>
        <p:blipFill>
          <a:blip r:embed="rId2" cstate="print"/>
          <a:stretch>
            <a:fillRect/>
          </a:stretch>
        </p:blipFill>
        <p:spPr>
          <a:xfrm>
            <a:off x="0" y="3568"/>
            <a:ext cx="9144000" cy="6850864"/>
          </a:xfrm>
          <a:prstGeom prst="rect">
            <a:avLst/>
          </a:prstGeom>
        </p:spPr>
      </p:pic>
      <p:sp>
        <p:nvSpPr>
          <p:cNvPr id="3" name="Text Placeholder 2"/>
          <p:cNvSpPr>
            <a:spLocks noGrp="1"/>
          </p:cNvSpPr>
          <p:nvPr>
            <p:ph type="body" idx="1"/>
          </p:nvPr>
        </p:nvSpPr>
        <p:spPr>
          <a:xfrm>
            <a:off x="431800" y="3504804"/>
            <a:ext cx="8205787" cy="522287"/>
          </a:xfrm>
        </p:spPr>
        <p:txBody>
          <a:bodyPr anchor="t" anchorCtr="0"/>
          <a:lstStyle>
            <a:lvl1pPr marL="0" indent="0">
              <a:buNone/>
              <a:defRPr sz="24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itle 3"/>
          <p:cNvSpPr>
            <a:spLocks noGrp="1"/>
          </p:cNvSpPr>
          <p:nvPr>
            <p:ph type="title"/>
          </p:nvPr>
        </p:nvSpPr>
        <p:spPr>
          <a:xfrm>
            <a:off x="431800" y="3051516"/>
            <a:ext cx="8280400" cy="430716"/>
          </a:xfrm>
        </p:spPr>
        <p:txBody>
          <a:bodyPr/>
          <a:lstStyle>
            <a:lvl1pPr>
              <a:defRPr>
                <a:solidFill>
                  <a:schemeClr val="tx1"/>
                </a:solidFill>
              </a:defRPr>
            </a:lvl1pPr>
          </a:lstStyle>
          <a:p>
            <a:r>
              <a:rPr lang="en-US" smtClean="0"/>
              <a:t>Click to edit Master title style</a:t>
            </a:r>
            <a:endParaRPr lang="en-GB" dirty="0"/>
          </a:p>
        </p:txBody>
      </p:sp>
      <p:sp>
        <p:nvSpPr>
          <p:cNvPr id="6" name="txtFooterRight"/>
          <p:cNvSpPr txBox="1"/>
          <p:nvPr userDrawn="1"/>
        </p:nvSpPr>
        <p:spPr>
          <a:xfrm>
            <a:off x="431800" y="6508751"/>
            <a:ext cx="1321844" cy="19858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sp>
        <p:nvSpPr>
          <p:cNvPr id="9" name="Content Placeholder 8"/>
          <p:cNvSpPr>
            <a:spLocks noGrp="1"/>
          </p:cNvSpPr>
          <p:nvPr>
            <p:ph sz="quarter" idx="10"/>
          </p:nvPr>
        </p:nvSpPr>
        <p:spPr>
          <a:xfrm>
            <a:off x="1603332" y="6567683"/>
            <a:ext cx="3030538" cy="260350"/>
          </a:xfrm>
        </p:spPr>
        <p:txBody>
          <a:bodyPr/>
          <a:lstStyle>
            <a:lvl1pPr algn="l">
              <a:buFontTx/>
              <a:buNone/>
              <a:defRPr sz="1000">
                <a:solidFill>
                  <a:srgbClr val="FFFFFF"/>
                </a:solidFill>
              </a:defRPr>
            </a:lvl1pPr>
            <a:lvl2pPr>
              <a:buFontTx/>
              <a:buNone/>
              <a:defRPr sz="1000">
                <a:solidFill>
                  <a:srgbClr val="FFFFFF"/>
                </a:solidFill>
              </a:defRPr>
            </a:lvl2pPr>
            <a:lvl3pPr>
              <a:buFontTx/>
              <a:buNone/>
              <a:defRPr sz="1000">
                <a:solidFill>
                  <a:srgbClr val="FFFFFF"/>
                </a:solidFill>
              </a:defRPr>
            </a:lvl3pPr>
            <a:lvl4pPr>
              <a:buFontTx/>
              <a:buNone/>
              <a:defRPr sz="1000">
                <a:solidFill>
                  <a:srgbClr val="FFFFFF"/>
                </a:solidFill>
              </a:defRPr>
            </a:lvl4pPr>
            <a:lvl5pPr>
              <a:buFontTx/>
              <a:buNone/>
              <a:defRPr sz="10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Picture 9"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318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484313"/>
            <a:ext cx="4064000" cy="4681537"/>
          </a:xfrm>
        </p:spPr>
        <p:txBody>
          <a:bodyPr/>
          <a:lstStyle>
            <a:lvl1pPr>
              <a:defRPr sz="2400">
                <a:solidFill>
                  <a:srgbClr val="77787B"/>
                </a:solidFill>
              </a:defRPr>
            </a:lvl1pPr>
            <a:lvl2pPr>
              <a:defRPr sz="2000">
                <a:solidFill>
                  <a:srgbClr val="77787B"/>
                </a:solidFill>
              </a:defRPr>
            </a:lvl2pPr>
            <a:lvl3pPr>
              <a:defRPr sz="2000">
                <a:solidFill>
                  <a:srgbClr val="77787B"/>
                </a:solidFill>
              </a:defRPr>
            </a:lvl3pPr>
            <a:lvl4pPr>
              <a:defRPr sz="2000">
                <a:solidFill>
                  <a:srgbClr val="77787B"/>
                </a:solidFill>
              </a:defRPr>
            </a:lvl4pPr>
            <a:lvl5pPr>
              <a:defRPr sz="2000">
                <a:solidFill>
                  <a:srgbClr val="77787B"/>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2"/>
          <p:cNvSpPr>
            <a:spLocks noGrp="1"/>
          </p:cNvSpPr>
          <p:nvPr>
            <p:ph type="body" idx="11"/>
          </p:nvPr>
        </p:nvSpPr>
        <p:spPr>
          <a:xfrm>
            <a:off x="431800" y="657378"/>
            <a:ext cx="8205787" cy="522287"/>
          </a:xfrm>
        </p:spPr>
        <p:txBody>
          <a:bodyPr anchor="t" anchorCtr="0"/>
          <a:lstStyle>
            <a:lvl1pPr marL="0" indent="0">
              <a:buNone/>
              <a:defRPr sz="2400">
                <a:solidFill>
                  <a:srgbClr val="77787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13" name="Picture 12" descr="thankyou.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5461348" y="5123145"/>
            <a:ext cx="3388638" cy="475989"/>
          </a:xfrm>
        </p:spPr>
        <p:txBody>
          <a:bodyPr anchor="t" anchorCtr="0"/>
          <a:lstStyle>
            <a:lvl1pPr algn="l">
              <a:defRPr sz="2400">
                <a:solidFill>
                  <a:schemeClr val="tx2"/>
                </a:solidFill>
              </a:defRPr>
            </a:lvl1pPr>
          </a:lstStyle>
          <a:p>
            <a:r>
              <a:rPr lang="en-US" smtClean="0"/>
              <a:t>Click to edit Master title style</a:t>
            </a:r>
            <a:endParaRPr lang="en-GB" dirty="0"/>
          </a:p>
        </p:txBody>
      </p:sp>
      <p:sp>
        <p:nvSpPr>
          <p:cNvPr id="6147" name="Rectangle 3"/>
          <p:cNvSpPr>
            <a:spLocks noGrp="1" noChangeArrowheads="1"/>
          </p:cNvSpPr>
          <p:nvPr>
            <p:ph type="subTitle" idx="1"/>
          </p:nvPr>
        </p:nvSpPr>
        <p:spPr>
          <a:xfrm>
            <a:off x="5461348" y="5599134"/>
            <a:ext cx="3388638" cy="641872"/>
          </a:xfrm>
        </p:spPr>
        <p:txBody>
          <a:bodyPr anchor="t" anchorCtr="0"/>
          <a:lstStyle>
            <a:lvl1pPr marL="0" indent="0" algn="l">
              <a:buFontTx/>
              <a:buNone/>
              <a:defRPr sz="2000">
                <a:solidFill>
                  <a:srgbClr val="77787B"/>
                </a:solidFill>
              </a:defRPr>
            </a:lvl1pPr>
          </a:lstStyle>
          <a:p>
            <a:r>
              <a:rPr lang="en-US"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FFFF"/>
                </a:solidFill>
                <a:latin typeface="Arial"/>
              </a:rPr>
              <a:t>CONFIDENTIAL</a:t>
            </a:r>
            <a:endParaRPr lang="sv-SE" sz="1100" b="1" dirty="0">
              <a:solidFill>
                <a:srgbClr val="FFFFFF"/>
              </a:solidFill>
              <a:latin typeface="Arial"/>
            </a:endParaRPr>
          </a:p>
        </p:txBody>
      </p:sp>
      <p:pic>
        <p:nvPicPr>
          <p:cNvPr id="8" name="Picture 7" descr="SE_makebelieve(2).png"/>
          <p:cNvPicPr>
            <a:picLocks noChangeAspect="1"/>
          </p:cNvPicPr>
          <p:nvPr userDrawn="1"/>
        </p:nvPicPr>
        <p:blipFill>
          <a:blip r:embed="rId3" cstate="print"/>
          <a:srcRect b="15392"/>
          <a:stretch>
            <a:fillRect/>
          </a:stretch>
        </p:blipFill>
        <p:spPr>
          <a:xfrm>
            <a:off x="7640877" y="6162804"/>
            <a:ext cx="1456862" cy="695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3" name="Picture 12" descr="cover_cherry.jpg"/>
          <p:cNvPicPr>
            <a:picLocks noChangeAspect="1"/>
          </p:cNvPicPr>
          <p:nvPr userDrawn="1"/>
        </p:nvPicPr>
        <p:blipFill>
          <a:blip r:embed="rId2" cstate="print"/>
          <a:stretch>
            <a:fillRect/>
          </a:stretch>
        </p:blipFill>
        <p:spPr>
          <a:xfrm>
            <a:off x="0" y="3568"/>
            <a:ext cx="9144000" cy="6850864"/>
          </a:xfrm>
          <a:prstGeom prst="rect">
            <a:avLst/>
          </a:prstGeom>
        </p:spPr>
      </p:pic>
      <p:sp>
        <p:nvSpPr>
          <p:cNvPr id="10" name="txtFooterCVLPage"/>
          <p:cNvSpPr txBox="1"/>
          <p:nvPr userDrawn="1"/>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2562AAA0-7981-4E4B-8798-264F4CF6E0AF}"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6146" name="Rectangle 2"/>
          <p:cNvSpPr>
            <a:spLocks noGrp="1" noChangeArrowheads="1"/>
          </p:cNvSpPr>
          <p:nvPr>
            <p:ph type="ctrTitle"/>
          </p:nvPr>
        </p:nvSpPr>
        <p:spPr>
          <a:xfrm>
            <a:off x="431800" y="1290441"/>
            <a:ext cx="8280400" cy="400571"/>
          </a:xfrm>
        </p:spPr>
        <p:txBody>
          <a:bodyPr anchor="t" anchorCtr="0"/>
          <a:lstStyle>
            <a:lvl1pPr algn="l">
              <a:defRPr sz="2800">
                <a:solidFill>
                  <a:schemeClr val="tx2"/>
                </a:solidFill>
              </a:defRPr>
            </a:lvl1pPr>
          </a:lstStyle>
          <a:p>
            <a:r>
              <a:rPr lang="en-US" dirty="0" smtClean="0"/>
              <a:t>Click to edit Master title style</a:t>
            </a:r>
            <a:endParaRPr lang="en-GB" dirty="0"/>
          </a:p>
        </p:txBody>
      </p:sp>
      <p:sp>
        <p:nvSpPr>
          <p:cNvPr id="6147" name="Rectangle 3"/>
          <p:cNvSpPr>
            <a:spLocks noGrp="1" noChangeArrowheads="1"/>
          </p:cNvSpPr>
          <p:nvPr>
            <p:ph type="subTitle" idx="1"/>
          </p:nvPr>
        </p:nvSpPr>
        <p:spPr>
          <a:xfrm>
            <a:off x="431800" y="1717412"/>
            <a:ext cx="8280400" cy="451807"/>
          </a:xfrm>
        </p:spPr>
        <p:txBody>
          <a:bodyPr anchor="t" anchorCtr="0"/>
          <a:lstStyle>
            <a:lvl1pPr marL="0" indent="0" algn="l">
              <a:buFontTx/>
              <a:buNone/>
              <a:defRPr sz="2400">
                <a:solidFill>
                  <a:srgbClr val="77787B"/>
                </a:solidFill>
              </a:defRPr>
            </a:lvl1pPr>
          </a:lstStyle>
          <a:p>
            <a:r>
              <a:rPr lang="en-US" dirty="0" smtClean="0"/>
              <a:t>Click to edit Master subtitle style</a:t>
            </a:r>
            <a:endParaRPr lang="en-GB" dirty="0"/>
          </a:p>
        </p:txBody>
      </p:sp>
      <p:sp>
        <p:nvSpPr>
          <p:cNvPr id="12" name="txtFooterRight"/>
          <p:cNvSpPr txBox="1"/>
          <p:nvPr userDrawn="1"/>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sp>
        <p:nvSpPr>
          <p:cNvPr id="16" name="Content Placeholder 15"/>
          <p:cNvSpPr>
            <a:spLocks noGrp="1"/>
          </p:cNvSpPr>
          <p:nvPr>
            <p:ph sz="quarter" idx="10"/>
          </p:nvPr>
        </p:nvSpPr>
        <p:spPr>
          <a:xfrm>
            <a:off x="1609725" y="6560072"/>
            <a:ext cx="2962275" cy="260350"/>
          </a:xfrm>
        </p:spPr>
        <p:txBody>
          <a:bodyPr/>
          <a:lstStyle>
            <a:lvl1pPr>
              <a:buFontTx/>
              <a:buNone/>
              <a:defRPr sz="1000">
                <a:latin typeface="Arial" pitchFamily="34" charset="0"/>
                <a:cs typeface="Arial" pitchFamily="34" charset="0"/>
              </a:defRPr>
            </a:lvl1pPr>
            <a:lvl2pPr>
              <a:buFontTx/>
              <a:buNone/>
              <a:defRPr sz="1000">
                <a:latin typeface="Arial" pitchFamily="34" charset="0"/>
                <a:cs typeface="Arial" pitchFamily="34" charset="0"/>
              </a:defRPr>
            </a:lvl2pPr>
            <a:lvl3pPr>
              <a:buFontTx/>
              <a:buNone/>
              <a:defRPr sz="1000">
                <a:latin typeface="Arial" pitchFamily="34" charset="0"/>
                <a:cs typeface="Arial" pitchFamily="34" charset="0"/>
              </a:defRPr>
            </a:lvl3pPr>
            <a:lvl4pPr>
              <a:buFontTx/>
              <a:buNone/>
              <a:defRPr sz="1000">
                <a:latin typeface="Arial" pitchFamily="34" charset="0"/>
                <a:cs typeface="Arial" pitchFamily="34" charset="0"/>
              </a:defRPr>
            </a:lvl4pPr>
            <a:lvl5pPr>
              <a:buFontTx/>
              <a:buNone/>
              <a:defRPr sz="10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1" name="Picture 10" descr="SE_makebelieve_wht.png"/>
          <p:cNvPicPr>
            <a:picLocks noChangeAspect="1"/>
          </p:cNvPicPr>
          <p:nvPr userDrawn="1"/>
        </p:nvPicPr>
        <p:blipFill>
          <a:blip r:embed="rId3" cstate="print"/>
          <a:srcRect b="14431"/>
          <a:stretch>
            <a:fillRect/>
          </a:stretch>
        </p:blipFill>
        <p:spPr>
          <a:xfrm>
            <a:off x="7653403" y="6162805"/>
            <a:ext cx="1440493" cy="69519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image" Target="../media/image1.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1.png"/><Relationship Id="rId2" Type="http://schemas.openxmlformats.org/officeDocument/2006/relationships/slideLayout" Target="../slideLayouts/slideLayout67.xml"/><Relationship Id="rId16"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1.png"/><Relationship Id="rId4" Type="http://schemas.openxmlformats.org/officeDocument/2006/relationships/slideLayout" Target="../slideLayouts/slideLayout84.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pic>
        <p:nvPicPr>
          <p:cNvPr id="7" name="Picture 6"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
        <p:nvSpPr>
          <p:cNvPr id="14" name="txtHeaderSecClass"/>
          <p:cNvSpPr txBox="1"/>
          <p:nvPr userDrawn="1"/>
        </p:nvSpPr>
        <p:spPr>
          <a:xfrm>
            <a:off x="8255000" y="6638290"/>
            <a:ext cx="889000" cy="115416"/>
          </a:xfrm>
          <a:prstGeom prst="rect">
            <a:avLst/>
          </a:prstGeom>
          <a:noFill/>
        </p:spPr>
        <p:txBody>
          <a:bodyPr vert="horz" lIns="0" tIns="0" rIns="0" bIns="0" rtlCol="0">
            <a:spAutoFit/>
          </a:bodyPr>
          <a:lstStyle/>
          <a:p>
            <a:r>
              <a:rPr lang="en-US" sz="750" smtClean="0">
                <a:solidFill>
                  <a:srgbClr val="000000"/>
                </a:solidFill>
                <a:latin typeface="Arial"/>
              </a:rPr>
              <a:t>Company Internal</a:t>
            </a:r>
            <a:endParaRPr lang="en-US" sz="750">
              <a:solidFill>
                <a:srgbClr val="000000"/>
              </a:solidFill>
              <a:latin typeface="Arial"/>
            </a:endParaRPr>
          </a:p>
        </p:txBody>
      </p:sp>
      <p:sp>
        <p:nvSpPr>
          <p:cNvPr id="10" name="txtFooterLeft"/>
          <p:cNvSpPr txBox="1"/>
          <p:nvPr userDrawn="1"/>
        </p:nvSpPr>
        <p:spPr>
          <a:xfrm>
            <a:off x="979169" y="6638290"/>
            <a:ext cx="1933194" cy="115416"/>
          </a:xfrm>
          <a:prstGeom prst="rect">
            <a:avLst/>
          </a:prstGeom>
          <a:noFill/>
        </p:spPr>
        <p:txBody>
          <a:bodyPr vert="horz" lIns="0" tIns="0" rIns="0" bIns="0" rtlCol="0">
            <a:spAutoFit/>
          </a:bodyPr>
          <a:lstStyle/>
          <a:p>
            <a:r>
              <a:rPr lang="en-US" sz="750" b="0" smtClean="0">
                <a:solidFill>
                  <a:srgbClr val="7F7F7F"/>
                </a:solidFill>
                <a:latin typeface="Arial"/>
              </a:rPr>
              <a:t>3/155 01-LXE 110 1400 Uen A</a:t>
            </a:r>
            <a:endParaRPr lang="en-US" sz="750" b="0">
              <a:solidFill>
                <a:srgbClr val="7F7F7F"/>
              </a:solidFill>
              <a:latin typeface="Arial"/>
            </a:endParaRPr>
          </a:p>
        </p:txBody>
      </p:sp>
      <p:sp>
        <p:nvSpPr>
          <p:cNvPr id="15" name="txtFooterRight"/>
          <p:cNvSpPr txBox="1"/>
          <p:nvPr userDrawn="1"/>
        </p:nvSpPr>
        <p:spPr>
          <a:xfrm>
            <a:off x="2977260" y="6638290"/>
            <a:ext cx="4633214" cy="115416"/>
          </a:xfrm>
          <a:prstGeom prst="rect">
            <a:avLst/>
          </a:prstGeom>
          <a:noFill/>
        </p:spPr>
        <p:txBody>
          <a:bodyPr vert="horz" lIns="0" tIns="0" rIns="0" bIns="0" rtlCol="0">
            <a:spAutoFit/>
          </a:bodyPr>
          <a:lstStyle/>
          <a:p>
            <a:r>
              <a:rPr lang="en-US" sz="750" b="0" smtClean="0">
                <a:solidFill>
                  <a:srgbClr val="7F7F7F"/>
                </a:solidFill>
                <a:latin typeface="Arial"/>
              </a:rPr>
              <a:t>One way QA and Delivery of Apps</a:t>
            </a:r>
            <a:endParaRPr lang="en-US" sz="750" b="0">
              <a:solidFill>
                <a:srgbClr val="7F7F7F"/>
              </a:solidFill>
              <a:latin typeface="Arial"/>
            </a:endParaRPr>
          </a:p>
        </p:txBody>
      </p:sp>
      <p:sp>
        <p:nvSpPr>
          <p:cNvPr id="16" name="txtFooterDate"/>
          <p:cNvSpPr txBox="1"/>
          <p:nvPr userDrawn="1"/>
        </p:nvSpPr>
        <p:spPr>
          <a:xfrm>
            <a:off x="385190" y="6638290"/>
            <a:ext cx="529208" cy="115416"/>
          </a:xfrm>
          <a:prstGeom prst="rect">
            <a:avLst/>
          </a:prstGeom>
          <a:noFill/>
        </p:spPr>
        <p:txBody>
          <a:bodyPr vert="horz" lIns="0" tIns="0" rIns="0" bIns="0" rtlCol="0">
            <a:spAutoFit/>
          </a:bodyPr>
          <a:lstStyle/>
          <a:p>
            <a:r>
              <a:rPr lang="en-US" sz="750" b="0" smtClean="0">
                <a:solidFill>
                  <a:srgbClr val="7F7F7F"/>
                </a:solidFill>
                <a:latin typeface="Arial"/>
              </a:rPr>
              <a:t>2011-12-13</a:t>
            </a:r>
            <a:endParaRPr lang="en-US" sz="750" b="0">
              <a:solidFill>
                <a:srgbClr val="7F7F7F"/>
              </a:solidFill>
              <a:latin typeface="Arial"/>
            </a:endParaRPr>
          </a:p>
        </p:txBody>
      </p:sp>
      <p:sp>
        <p:nvSpPr>
          <p:cNvPr id="17" name="txtFooterCVLPage"/>
          <p:cNvSpPr txBox="1"/>
          <p:nvPr userDrawn="1"/>
        </p:nvSpPr>
        <p:spPr>
          <a:xfrm>
            <a:off x="93598" y="6638290"/>
            <a:ext cx="187197" cy="115416"/>
          </a:xfrm>
          <a:prstGeom prst="rect">
            <a:avLst/>
          </a:prstGeom>
          <a:noFill/>
        </p:spPr>
        <p:txBody>
          <a:bodyPr vert="horz" lIns="0" tIns="0" rIns="0" bIns="0" rtlCol="0">
            <a:spAutoFit/>
          </a:bodyPr>
          <a:lstStyle/>
          <a:p>
            <a:pPr algn="r"/>
            <a:fld id="{8058B003-8E1C-4E65-8436-12A2DDCA48A0}" type="slidenum">
              <a:rPr lang="en-US" sz="750" b="0" smtClean="0">
                <a:solidFill>
                  <a:srgbClr val="7F7F7F"/>
                </a:solidFill>
                <a:latin typeface="Arial"/>
              </a:rPr>
              <a:pPr algn="r"/>
              <a:t>‹#›</a:t>
            </a:fld>
            <a:endParaRPr lang="en-US" sz="750" b="0">
              <a:solidFill>
                <a:srgbClr val="7F7F7F"/>
              </a:solidFill>
              <a:latin typeface="Arial"/>
            </a:endParaRPr>
          </a:p>
        </p:txBody>
      </p:sp>
    </p:spTree>
  </p:cSld>
  <p:clrMap bg1="dk2" tx1="lt1" bg2="dk1" tx2="lt2" accent1="accent1" accent2="accent2" accent3="accent3" accent4="accent4" accent5="accent5" accent6="accent6" hlink="hlink" folHlink="folHlink"/>
  <p:sldLayoutIdLst>
    <p:sldLayoutId id="2147483740" r:id="rId1"/>
    <p:sldLayoutId id="2147483719" r:id="rId2"/>
    <p:sldLayoutId id="2147483720" r:id="rId3"/>
    <p:sldLayoutId id="2147483741" r:id="rId4"/>
    <p:sldLayoutId id="2147483721" r:id="rId5"/>
    <p:sldLayoutId id="2147483723" r:id="rId6"/>
    <p:sldLayoutId id="2147483724" r:id="rId7"/>
    <p:sldLayoutId id="2147483742" r:id="rId8"/>
    <p:sldLayoutId id="2147483837" r:id="rId9"/>
    <p:sldLayoutId id="2147483838" r:id="rId10"/>
    <p:sldLayoutId id="2147483839" r:id="rId11"/>
    <p:sldLayoutId id="2147483840" r:id="rId12"/>
    <p:sldLayoutId id="2147483841" r:id="rId13"/>
    <p:sldLayoutId id="2147483842" r:id="rId14"/>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1"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832" r:id="rId9"/>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25" r:id="rId9"/>
    <p:sldLayoutId id="2147483826" r:id="rId10"/>
    <p:sldLayoutId id="2147483827" r:id="rId11"/>
    <p:sldLayoutId id="2147483828" r:id="rId12"/>
    <p:sldLayoutId id="2147483829" r:id="rId13"/>
    <p:sldLayoutId id="2147483830"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819" r:id="rId9"/>
    <p:sldLayoutId id="2147483820" r:id="rId10"/>
    <p:sldLayoutId id="2147483821" r:id="rId11"/>
    <p:sldLayoutId id="2147483822" r:id="rId12"/>
    <p:sldLayoutId id="2147483823" r:id="rId13"/>
    <p:sldLayoutId id="2147483824"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6"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813" r:id="rId9"/>
    <p:sldLayoutId id="2147483814" r:id="rId10"/>
    <p:sldLayoutId id="2147483815" r:id="rId11"/>
    <p:sldLayoutId id="2147483816" r:id="rId12"/>
    <p:sldLayoutId id="2147483817" r:id="rId13"/>
    <p:sldLayoutId id="2147483818" r:id="rId14"/>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gn="l">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6" name="Picture 5" descr="SE_makebelieve(2).png"/>
          <p:cNvPicPr>
            <a:picLocks noChangeAspect="1"/>
          </p:cNvPicPr>
          <p:nvPr/>
        </p:nvPicPr>
        <p:blipFill>
          <a:blip r:embed="rId17"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807" r:id="rId9"/>
    <p:sldLayoutId id="2147483808" r:id="rId10"/>
    <p:sldLayoutId id="2147483809" r:id="rId11"/>
    <p:sldLayoutId id="2147483810" r:id="rId12"/>
    <p:sldLayoutId id="2147483811" r:id="rId13"/>
    <p:sldLayoutId id="2147483812" r:id="rId14"/>
    <p:sldLayoutId id="2147483803" r:id="rId15"/>
  </p:sldLayoutIdLst>
  <p:timing>
    <p:tnLst>
      <p:par>
        <p:cTn id="1" dur="indefinite" restart="never" nodeType="tmRoot"/>
      </p:par>
    </p:tnLst>
  </p:timing>
  <p:hf hdr="0" ftr="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31800" y="320848"/>
            <a:ext cx="8280400" cy="5238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1028" name="Rectangle 3"/>
          <p:cNvSpPr>
            <a:spLocks noGrp="1" noChangeArrowheads="1"/>
          </p:cNvSpPr>
          <p:nvPr>
            <p:ph type="body" idx="1"/>
          </p:nvPr>
        </p:nvSpPr>
        <p:spPr bwMode="auto">
          <a:xfrm>
            <a:off x="431800" y="1304925"/>
            <a:ext cx="8280400" cy="4860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txtFooterCVLPage"/>
          <p:cNvSpPr txBox="1"/>
          <p:nvPr/>
        </p:nvSpPr>
        <p:spPr>
          <a:xfrm>
            <a:off x="4502999" y="6508750"/>
            <a:ext cx="1079500" cy="192088"/>
          </a:xfrm>
          <a:prstGeom prst="rect">
            <a:avLst/>
          </a:prstGeom>
          <a:noFill/>
        </p:spPr>
        <p:txBody>
          <a:bodyPr lIns="0" tIns="0" rIns="0" bIns="0">
            <a:spAutoFit/>
          </a:bodyPr>
          <a:lstStyle/>
          <a:p>
            <a:pPr>
              <a:lnSpc>
                <a:spcPts val="1700"/>
              </a:lnSpc>
              <a:spcBef>
                <a:spcPts val="0"/>
              </a:spcBef>
              <a:defRPr/>
            </a:pPr>
            <a:fld id="{36834333-EB5F-4CD3-B6DB-72D900744593}" type="slidenum">
              <a:rPr lang="sv-SE">
                <a:solidFill>
                  <a:srgbClr val="77787B"/>
                </a:solidFill>
                <a:latin typeface="Arial"/>
              </a:rPr>
              <a:pPr>
                <a:lnSpc>
                  <a:spcPts val="1700"/>
                </a:lnSpc>
                <a:spcBef>
                  <a:spcPts val="0"/>
                </a:spcBef>
                <a:defRPr/>
              </a:pPr>
              <a:t>‹#›</a:t>
            </a:fld>
            <a:endParaRPr lang="sv-SE" dirty="0">
              <a:solidFill>
                <a:srgbClr val="77787B"/>
              </a:solidFill>
              <a:latin typeface="Arial"/>
            </a:endParaRPr>
          </a:p>
        </p:txBody>
      </p:sp>
      <p:sp>
        <p:nvSpPr>
          <p:cNvPr id="10" name="txtFooterRight"/>
          <p:cNvSpPr txBox="1"/>
          <p:nvPr/>
        </p:nvSpPr>
        <p:spPr>
          <a:xfrm>
            <a:off x="431800" y="6508751"/>
            <a:ext cx="1321844" cy="195631"/>
          </a:xfrm>
          <a:prstGeom prst="rect">
            <a:avLst/>
          </a:prstGeom>
          <a:noFill/>
        </p:spPr>
        <p:txBody>
          <a:bodyPr wrap="square" lIns="0" tIns="0" rIns="0" bIns="0">
            <a:spAutoFit/>
          </a:bodyPr>
          <a:lstStyle/>
          <a:p>
            <a:pPr>
              <a:lnSpc>
                <a:spcPts val="1700"/>
              </a:lnSpc>
              <a:spcBef>
                <a:spcPts val="0"/>
              </a:spcBef>
              <a:defRPr/>
            </a:pPr>
            <a:r>
              <a:rPr lang="sv-SE" sz="1100" b="1" dirty="0" smtClean="0">
                <a:solidFill>
                  <a:srgbClr val="FF0000"/>
                </a:solidFill>
                <a:latin typeface="Arial"/>
              </a:rPr>
              <a:t>CONFIDENTIAL</a:t>
            </a:r>
            <a:endParaRPr lang="sv-SE" sz="1100" b="1" dirty="0">
              <a:solidFill>
                <a:srgbClr val="FF0000"/>
              </a:solidFill>
              <a:latin typeface="Arial"/>
            </a:endParaRPr>
          </a:p>
        </p:txBody>
      </p:sp>
      <p:pic>
        <p:nvPicPr>
          <p:cNvPr id="7" name="Picture 6" descr="SE_makebelieve(2).png"/>
          <p:cNvPicPr>
            <a:picLocks noChangeAspect="1"/>
          </p:cNvPicPr>
          <p:nvPr userDrawn="1"/>
        </p:nvPicPr>
        <p:blipFill>
          <a:blip r:embed="rId10" cstate="print"/>
          <a:srcRect b="15392"/>
          <a:stretch>
            <a:fillRect/>
          </a:stretch>
        </p:blipFill>
        <p:spPr>
          <a:xfrm>
            <a:off x="7640877" y="6162804"/>
            <a:ext cx="1456862" cy="695196"/>
          </a:xfrm>
          <a:prstGeom prst="rect">
            <a:avLst/>
          </a:prstGeom>
        </p:spPr>
      </p:pic>
    </p:spTree>
  </p:cSld>
  <p:clrMap bg1="dk2" tx1="lt1" bg2="dk1"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tx2"/>
          </a:solidFill>
          <a:latin typeface="American Typewriter SE" pitchFamily="34" charset="0"/>
        </a:defRPr>
      </a:lvl2pPr>
      <a:lvl3pPr algn="l" rtl="0" eaLnBrk="1" fontAlgn="base" hangingPunct="1">
        <a:spcBef>
          <a:spcPct val="0"/>
        </a:spcBef>
        <a:spcAft>
          <a:spcPct val="0"/>
        </a:spcAft>
        <a:defRPr sz="2800">
          <a:solidFill>
            <a:schemeClr val="tx2"/>
          </a:solidFill>
          <a:latin typeface="American Typewriter SE" pitchFamily="34" charset="0"/>
        </a:defRPr>
      </a:lvl3pPr>
      <a:lvl4pPr algn="l" rtl="0" eaLnBrk="1" fontAlgn="base" hangingPunct="1">
        <a:spcBef>
          <a:spcPct val="0"/>
        </a:spcBef>
        <a:spcAft>
          <a:spcPct val="0"/>
        </a:spcAft>
        <a:defRPr sz="2800">
          <a:solidFill>
            <a:schemeClr val="tx2"/>
          </a:solidFill>
          <a:latin typeface="American Typewriter SE" pitchFamily="34" charset="0"/>
        </a:defRPr>
      </a:lvl4pPr>
      <a:lvl5pPr algn="l" rtl="0" eaLnBrk="1" fontAlgn="base" hangingPunct="1">
        <a:spcBef>
          <a:spcPct val="0"/>
        </a:spcBef>
        <a:spcAft>
          <a:spcPct val="0"/>
        </a:spcAft>
        <a:defRPr sz="2800">
          <a:solidFill>
            <a:schemeClr val="tx2"/>
          </a:solidFill>
          <a:latin typeface="American Typewriter SE" pitchFamily="34" charset="0"/>
        </a:defRPr>
      </a:lvl5pPr>
      <a:lvl6pPr marL="457200" algn="l" rtl="0" eaLnBrk="1" fontAlgn="base" hangingPunct="1">
        <a:spcBef>
          <a:spcPct val="0"/>
        </a:spcBef>
        <a:spcAft>
          <a:spcPct val="0"/>
        </a:spcAft>
        <a:defRPr sz="2800">
          <a:solidFill>
            <a:schemeClr val="tx2"/>
          </a:solidFill>
          <a:latin typeface="American Typewriter SE" pitchFamily="34" charset="0"/>
        </a:defRPr>
      </a:lvl6pPr>
      <a:lvl7pPr marL="914400" algn="l" rtl="0" eaLnBrk="1" fontAlgn="base" hangingPunct="1">
        <a:spcBef>
          <a:spcPct val="0"/>
        </a:spcBef>
        <a:spcAft>
          <a:spcPct val="0"/>
        </a:spcAft>
        <a:defRPr sz="2800">
          <a:solidFill>
            <a:schemeClr val="tx2"/>
          </a:solidFill>
          <a:latin typeface="American Typewriter SE" pitchFamily="34" charset="0"/>
        </a:defRPr>
      </a:lvl7pPr>
      <a:lvl8pPr marL="1371600" algn="l" rtl="0" eaLnBrk="1" fontAlgn="base" hangingPunct="1">
        <a:spcBef>
          <a:spcPct val="0"/>
        </a:spcBef>
        <a:spcAft>
          <a:spcPct val="0"/>
        </a:spcAft>
        <a:defRPr sz="2800">
          <a:solidFill>
            <a:schemeClr val="tx2"/>
          </a:solidFill>
          <a:latin typeface="American Typewriter SE" pitchFamily="34" charset="0"/>
        </a:defRPr>
      </a:lvl8pPr>
      <a:lvl9pPr marL="1828800" algn="l" rtl="0" eaLnBrk="1" fontAlgn="base" hangingPunct="1">
        <a:spcBef>
          <a:spcPct val="0"/>
        </a:spcBef>
        <a:spcAft>
          <a:spcPct val="0"/>
        </a:spcAft>
        <a:defRPr sz="2800">
          <a:solidFill>
            <a:schemeClr val="tx2"/>
          </a:solidFill>
          <a:latin typeface="American Typewriter SE" pitchFamily="34" charset="0"/>
        </a:defRPr>
      </a:lvl9pPr>
    </p:titleStyle>
    <p:bodyStyle>
      <a:lvl1pPr marL="174625" indent="-174625" algn="l" rtl="0" eaLnBrk="1" fontAlgn="base" hangingPunct="1">
        <a:spcBef>
          <a:spcPct val="20000"/>
        </a:spcBef>
        <a:spcAft>
          <a:spcPct val="0"/>
        </a:spcAft>
        <a:buClr>
          <a:schemeClr val="bg1"/>
        </a:buClr>
        <a:buChar char="•"/>
        <a:defRPr sz="2400">
          <a:solidFill>
            <a:srgbClr val="77787B"/>
          </a:solidFill>
          <a:latin typeface="+mn-lt"/>
          <a:ea typeface="+mn-ea"/>
          <a:cs typeface="+mn-cs"/>
        </a:defRPr>
      </a:lvl1pPr>
      <a:lvl2pPr marL="450850" indent="-179388" algn="l" rtl="0" eaLnBrk="1" fontAlgn="base" hangingPunct="1">
        <a:spcBef>
          <a:spcPct val="20000"/>
        </a:spcBef>
        <a:spcAft>
          <a:spcPct val="0"/>
        </a:spcAft>
        <a:buClr>
          <a:schemeClr val="bg1"/>
        </a:buClr>
        <a:buChar char="•"/>
        <a:defRPr sz="2000">
          <a:solidFill>
            <a:srgbClr val="77787B"/>
          </a:solidFill>
          <a:latin typeface="+mn-lt"/>
        </a:defRPr>
      </a:lvl2pPr>
      <a:lvl3pPr marL="714375" indent="-171450" algn="l" rtl="0" eaLnBrk="1" fontAlgn="base" hangingPunct="1">
        <a:spcBef>
          <a:spcPct val="20000"/>
        </a:spcBef>
        <a:spcAft>
          <a:spcPct val="0"/>
        </a:spcAft>
        <a:buClr>
          <a:schemeClr val="bg1"/>
        </a:buClr>
        <a:buChar char="•"/>
        <a:defRPr sz="2000">
          <a:solidFill>
            <a:srgbClr val="77787B"/>
          </a:solidFill>
          <a:latin typeface="+mn-lt"/>
        </a:defRPr>
      </a:lvl3pPr>
      <a:lvl4pPr marL="989013" indent="-187325" algn="l" rtl="0" eaLnBrk="1" fontAlgn="base" hangingPunct="1">
        <a:spcBef>
          <a:spcPct val="20000"/>
        </a:spcBef>
        <a:spcAft>
          <a:spcPct val="0"/>
        </a:spcAft>
        <a:buClr>
          <a:schemeClr val="bg1"/>
        </a:buClr>
        <a:buChar char="•"/>
        <a:defRPr sz="2000">
          <a:solidFill>
            <a:srgbClr val="77787B"/>
          </a:solidFill>
          <a:latin typeface="+mn-lt"/>
        </a:defRPr>
      </a:lvl4pPr>
      <a:lvl5pPr marL="1252538" indent="-174625" algn="l" rtl="0" eaLnBrk="1" fontAlgn="base" hangingPunct="1">
        <a:spcBef>
          <a:spcPct val="20000"/>
        </a:spcBef>
        <a:spcAft>
          <a:spcPct val="0"/>
        </a:spcAft>
        <a:buClr>
          <a:schemeClr val="bg1"/>
        </a:buClr>
        <a:buChar char="•"/>
        <a:defRPr sz="2000">
          <a:solidFill>
            <a:srgbClr val="77787B"/>
          </a:solidFill>
          <a:latin typeface="+mn-lt"/>
        </a:defRPr>
      </a:lvl5pPr>
      <a:lvl6pPr marL="1812925" indent="-269875" algn="l" rtl="0" eaLnBrk="1" fontAlgn="base" hangingPunct="1">
        <a:spcBef>
          <a:spcPct val="20000"/>
        </a:spcBef>
        <a:spcAft>
          <a:spcPct val="0"/>
        </a:spcAft>
        <a:buChar char="•"/>
        <a:defRPr sz="1400">
          <a:solidFill>
            <a:schemeClr val="tx1"/>
          </a:solidFill>
          <a:latin typeface="+mn-lt"/>
        </a:defRPr>
      </a:lvl6pPr>
      <a:lvl7pPr marL="2270125" indent="-269875" algn="l" rtl="0" eaLnBrk="1" fontAlgn="base" hangingPunct="1">
        <a:spcBef>
          <a:spcPct val="20000"/>
        </a:spcBef>
        <a:spcAft>
          <a:spcPct val="0"/>
        </a:spcAft>
        <a:buChar char="•"/>
        <a:defRPr sz="1400">
          <a:solidFill>
            <a:schemeClr val="tx1"/>
          </a:solidFill>
          <a:latin typeface="+mn-lt"/>
        </a:defRPr>
      </a:lvl7pPr>
      <a:lvl8pPr marL="2727325" indent="-269875" algn="l" rtl="0" eaLnBrk="1" fontAlgn="base" hangingPunct="1">
        <a:spcBef>
          <a:spcPct val="20000"/>
        </a:spcBef>
        <a:spcAft>
          <a:spcPct val="0"/>
        </a:spcAft>
        <a:buChar char="•"/>
        <a:defRPr sz="1400">
          <a:solidFill>
            <a:schemeClr val="tx1"/>
          </a:solidFill>
          <a:latin typeface="+mn-lt"/>
        </a:defRPr>
      </a:lvl8pPr>
      <a:lvl9pPr marL="3184525" indent="-269875" algn="l" rtl="0" eaLnBrk="1" fontAlgn="base" hangingPunct="1">
        <a:spcBef>
          <a:spcPct val="20000"/>
        </a:spcBef>
        <a:spcAft>
          <a:spcPct val="0"/>
        </a:spcAft>
        <a:buChar char="•"/>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hyperlink" Target="http://en.wikipedia.org/wiki/Time-sharing"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developer.android.com/reference/android/view/package-summary.html" TargetMode="External"/><Relationship Id="rId2" Type="http://schemas.openxmlformats.org/officeDocument/2006/relationships/hyperlink" Target="http://developer.android.com/reference/android/widget/package-summary.html"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developer.android.com/reference/android/os/IBinder.html"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developer.android.com/reference/android/os/AsyncTask.html"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hyperlink" Target="http://developer.android.com/reference/android/content/Intent.html" TargetMode="Externa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hyperlink" Target="http://developer.android.com/reference/android/content/Intent.html"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hyperlink" Target="http://developer.android.com/reference/android/content/Context.html" TargetMode="Externa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developer.android.com/reference/android/app/Service.html" TargetMode="External"/><Relationship Id="rId2" Type="http://schemas.openxmlformats.org/officeDocument/2006/relationships/hyperlink" Target="http://developer.android.com/reference/android/app/IntentService.html" TargetMode="Externa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developer.android.com/reference/android/app/IntentService.html" TargetMode="External"/><Relationship Id="rId2" Type="http://schemas.openxmlformats.org/officeDocument/2006/relationships/hyperlink" Target="http://developer.android.com/reference/android/app/Service.html" TargetMode="Externa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developer.android.com/reference/android/app/Service.html" TargetMode="External"/><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2.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 Id="rId5" Type="http://schemas.openxmlformats.org/officeDocument/2006/relationships/hyperlink" Target="http://developer.android.com/reference/android/os/Parcelable.html" TargetMode="Externa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hyperlink" Target="http://developer.android.com/reference/android/app/Activity.html" TargetMode="Externa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hyperlink" Target="http://docs.oracle.com/javase/7/docs/technotes/guides/jni/spec/jniTOC.html" TargetMode="Externa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hyperlink" Target="http://elinux.org/Android_Binder" TargetMode="External"/><Relationship Id="rId2" Type="http://schemas.openxmlformats.org/officeDocument/2006/relationships/hyperlink" Target="http://developer.android.com/" TargetMode="External"/><Relationship Id="rId1" Type="http://schemas.openxmlformats.org/officeDocument/2006/relationships/slideLayout" Target="../slideLayouts/slideLayout16.xml"/><Relationship Id="rId6" Type="http://schemas.openxmlformats.org/officeDocument/2006/relationships/hyperlink" Target="http://events.linuxfoundation.org/" TargetMode="External"/><Relationship Id="rId5" Type="http://schemas.openxmlformats.org/officeDocument/2006/relationships/hyperlink" Target="http://www.vogella.com/articles/AndroidServices/article.html" TargetMode="External"/><Relationship Id="rId4" Type="http://schemas.openxmlformats.org/officeDocument/2006/relationships/hyperlink" Target="http://en.wikipedia.org/wik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Android </a:t>
            </a:r>
            <a:r>
              <a:rPr lang="en-US" dirty="0" smtClean="0"/>
              <a:t>Development</a:t>
            </a:r>
            <a:endParaRPr lang="en-US" dirty="0"/>
          </a:p>
        </p:txBody>
      </p:sp>
      <p:sp>
        <p:nvSpPr>
          <p:cNvPr id="7" name="Subtitle 6"/>
          <p:cNvSpPr>
            <a:spLocks noGrp="1"/>
          </p:cNvSpPr>
          <p:nvPr>
            <p:ph type="subTitle" idx="1"/>
          </p:nvPr>
        </p:nvSpPr>
        <p:spPr/>
        <p:txBody>
          <a:bodyPr>
            <a:normAutofit/>
          </a:bodyPr>
          <a:lstStyle/>
          <a:p>
            <a:r>
              <a:rPr lang="en-US" dirty="0" smtClean="0">
                <a:solidFill>
                  <a:schemeClr val="tx1">
                    <a:lumMod val="50000"/>
                    <a:lumOff val="50000"/>
                  </a:schemeClr>
                </a:solidFill>
              </a:rPr>
              <a:t>Service</a:t>
            </a:r>
          </a:p>
        </p:txBody>
      </p:sp>
      <p:sp>
        <p:nvSpPr>
          <p:cNvPr id="24" name="Content Placeholder 23"/>
          <p:cNvSpPr>
            <a:spLocks noGrp="1"/>
          </p:cNvSpPr>
          <p:nvPr>
            <p:ph sz="quarter" idx="10"/>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Multitasking</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5262979"/>
          </a:xfrm>
          <a:prstGeom prst="rect">
            <a:avLst/>
          </a:prstGeom>
          <a:noFill/>
        </p:spPr>
        <p:txBody>
          <a:bodyPr wrap="square" rtlCol="0">
            <a:spAutoFit/>
          </a:bodyPr>
          <a:lstStyle/>
          <a:p>
            <a:r>
              <a:rPr lang="en-US" sz="2400" dirty="0" smtClean="0">
                <a:solidFill>
                  <a:srgbClr val="FF0000"/>
                </a:solidFill>
              </a:rPr>
              <a:t>Each CPU </a:t>
            </a:r>
            <a:r>
              <a:rPr lang="en-US" sz="2400" dirty="0" smtClean="0">
                <a:solidFill>
                  <a:schemeClr val="bg2"/>
                </a:solidFill>
              </a:rPr>
              <a:t>executes </a:t>
            </a:r>
            <a:r>
              <a:rPr lang="en-US" sz="2400" dirty="0" smtClean="0">
                <a:solidFill>
                  <a:srgbClr val="FF0000"/>
                </a:solidFill>
              </a:rPr>
              <a:t>a single task at a time</a:t>
            </a:r>
            <a:r>
              <a:rPr lang="en-US" sz="2400" dirty="0" smtClean="0">
                <a:solidFill>
                  <a:schemeClr val="bg2"/>
                </a:solidFill>
              </a:rPr>
              <a:t>.</a:t>
            </a:r>
          </a:p>
          <a:p>
            <a:endParaRPr lang="en-US" sz="2400" dirty="0" smtClean="0">
              <a:solidFill>
                <a:schemeClr val="bg2"/>
              </a:solidFill>
            </a:endParaRPr>
          </a:p>
          <a:p>
            <a:r>
              <a:rPr lang="en-US" sz="2400" dirty="0" smtClean="0">
                <a:solidFill>
                  <a:schemeClr val="bg2"/>
                </a:solidFill>
              </a:rPr>
              <a:t>Multitasking allows each</a:t>
            </a:r>
            <a:r>
              <a:rPr lang="en-US" sz="2400" dirty="0" smtClean="0">
                <a:solidFill>
                  <a:srgbClr val="FF0000"/>
                </a:solidFill>
              </a:rPr>
              <a:t> Processor to switch between Tasks </a:t>
            </a:r>
            <a:r>
              <a:rPr lang="en-US" sz="2400" dirty="0" smtClean="0">
                <a:solidFill>
                  <a:schemeClr val="bg2"/>
                </a:solidFill>
              </a:rPr>
              <a:t>that are being executed </a:t>
            </a:r>
            <a:r>
              <a:rPr lang="en-US" sz="2400" dirty="0" smtClean="0">
                <a:solidFill>
                  <a:srgbClr val="FF0000"/>
                </a:solidFill>
              </a:rPr>
              <a:t>without</a:t>
            </a:r>
            <a:r>
              <a:rPr lang="en-US" sz="2400" dirty="0" smtClean="0">
                <a:solidFill>
                  <a:schemeClr val="bg2"/>
                </a:solidFill>
              </a:rPr>
              <a:t> having to </a:t>
            </a:r>
            <a:r>
              <a:rPr lang="en-US" sz="2400" dirty="0" smtClean="0">
                <a:solidFill>
                  <a:srgbClr val="FF0000"/>
                </a:solidFill>
              </a:rPr>
              <a:t>wait for each task to finish</a:t>
            </a:r>
          </a:p>
          <a:p>
            <a:endParaRPr lang="en-US" sz="2400" dirty="0" smtClean="0">
              <a:solidFill>
                <a:srgbClr val="FF0000"/>
              </a:solidFill>
            </a:endParaRPr>
          </a:p>
          <a:p>
            <a:r>
              <a:rPr lang="en-US" sz="2400" dirty="0" smtClean="0">
                <a:solidFill>
                  <a:schemeClr val="bg2"/>
                </a:solidFill>
              </a:rPr>
              <a:t>By apply for </a:t>
            </a:r>
            <a:r>
              <a:rPr lang="en-US" sz="2400" dirty="0" smtClean="0">
                <a:solidFill>
                  <a:schemeClr val="bg2"/>
                </a:solidFill>
                <a:hlinkClick r:id="rId2" tooltip="Time-sharing"/>
              </a:rPr>
              <a:t>time-sharing</a:t>
            </a:r>
            <a:r>
              <a:rPr lang="en-US" sz="2400" dirty="0" smtClean="0">
                <a:solidFill>
                  <a:schemeClr val="bg2"/>
                </a:solidFill>
              </a:rPr>
              <a:t> in OS with single processor, the execution of multiple processes </a:t>
            </a:r>
            <a:r>
              <a:rPr lang="en-US" sz="2400" dirty="0" smtClean="0">
                <a:solidFill>
                  <a:srgbClr val="FF0000"/>
                </a:solidFill>
              </a:rPr>
              <a:t>seemingly simultaneously </a:t>
            </a:r>
            <a:r>
              <a:rPr lang="en-US" sz="2400" dirty="0" smtClean="0">
                <a:solidFill>
                  <a:schemeClr val="bg2"/>
                </a:solidFill>
              </a:rPr>
              <a:t>is called</a:t>
            </a:r>
            <a:r>
              <a:rPr lang="en-US" sz="2400" dirty="0" smtClean="0">
                <a:solidFill>
                  <a:srgbClr val="FF0000"/>
                </a:solidFill>
              </a:rPr>
              <a:t> </a:t>
            </a:r>
            <a:r>
              <a:rPr lang="en-US" sz="2400" b="1" dirty="0" smtClean="0">
                <a:solidFill>
                  <a:srgbClr val="FF00FF"/>
                </a:solidFill>
              </a:rPr>
              <a:t>Concurrency</a:t>
            </a:r>
            <a:r>
              <a:rPr lang="en-US" sz="2400" dirty="0" smtClean="0">
                <a:solidFill>
                  <a:schemeClr val="bg2"/>
                </a:solidFill>
              </a:rPr>
              <a:t>.</a:t>
            </a:r>
          </a:p>
          <a:p>
            <a:endParaRPr lang="en-US" sz="2400" dirty="0" smtClean="0">
              <a:solidFill>
                <a:schemeClr val="bg2"/>
              </a:solidFill>
            </a:endParaRPr>
          </a:p>
          <a:p>
            <a:r>
              <a:rPr lang="en-US" sz="2400" dirty="0" smtClean="0">
                <a:solidFill>
                  <a:schemeClr val="bg2"/>
                </a:solidFill>
              </a:rPr>
              <a:t>For </a:t>
            </a:r>
            <a:r>
              <a:rPr lang="en-US" sz="2400" dirty="0" smtClean="0">
                <a:solidFill>
                  <a:srgbClr val="FF0000"/>
                </a:solidFill>
              </a:rPr>
              <a:t>security </a:t>
            </a:r>
            <a:r>
              <a:rPr lang="en-US" sz="2400" dirty="0" smtClean="0">
                <a:solidFill>
                  <a:schemeClr val="bg2"/>
                </a:solidFill>
              </a:rPr>
              <a:t>and reliability reasons </a:t>
            </a:r>
            <a:r>
              <a:rPr lang="en-US" sz="2400" dirty="0" smtClean="0">
                <a:solidFill>
                  <a:schemeClr val="bg2"/>
                </a:solidFill>
              </a:rPr>
              <a:t>most modern</a:t>
            </a:r>
            <a:r>
              <a:rPr lang="en-US" sz="2400" dirty="0" smtClean="0">
                <a:solidFill>
                  <a:schemeClr val="bg2"/>
                </a:solidFill>
              </a:rPr>
              <a:t> OS </a:t>
            </a:r>
            <a:r>
              <a:rPr lang="en-US" sz="2400" dirty="0" smtClean="0">
                <a:solidFill>
                  <a:srgbClr val="FF0000"/>
                </a:solidFill>
              </a:rPr>
              <a:t>prevent direct communication</a:t>
            </a:r>
            <a:r>
              <a:rPr lang="en-US" sz="2400" dirty="0" smtClean="0">
                <a:solidFill>
                  <a:schemeClr val="bg2"/>
                </a:solidFill>
              </a:rPr>
              <a:t> between independent processes, </a:t>
            </a:r>
            <a:r>
              <a:rPr lang="en-US" sz="2400" dirty="0" smtClean="0">
                <a:solidFill>
                  <a:srgbClr val="FF0000"/>
                </a:solidFill>
              </a:rPr>
              <a:t>providing strictly controlled IPC functionality, </a:t>
            </a:r>
            <a:r>
              <a:rPr lang="en-US" sz="2400" dirty="0" smtClean="0">
                <a:solidFill>
                  <a:schemeClr val="bg2"/>
                </a:solidFill>
              </a:rPr>
              <a:t>such as </a:t>
            </a:r>
            <a:r>
              <a:rPr lang="en-US" sz="2400" b="1" dirty="0" smtClean="0">
                <a:solidFill>
                  <a:srgbClr val="FF00FF"/>
                </a:solidFill>
              </a:rPr>
              <a:t>Permission</a:t>
            </a:r>
            <a:r>
              <a:rPr lang="en-US" sz="2400" dirty="0" smtClean="0">
                <a:solidFill>
                  <a:srgbClr val="FF0000"/>
                </a:solidFill>
              </a:rPr>
              <a:t> </a:t>
            </a:r>
            <a:r>
              <a:rPr lang="en-US" sz="2400" dirty="0" smtClean="0">
                <a:solidFill>
                  <a:schemeClr val="bg2"/>
                </a:solidFill>
              </a:rPr>
              <a:t>applied in </a:t>
            </a:r>
            <a:r>
              <a:rPr lang="en-US" sz="2400" b="1" dirty="0" smtClean="0">
                <a:solidFill>
                  <a:schemeClr val="bg2"/>
                </a:solidFill>
              </a:rPr>
              <a:t>Android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Thread</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4893647"/>
          </a:xfrm>
          <a:prstGeom prst="rect">
            <a:avLst/>
          </a:prstGeom>
          <a:noFill/>
        </p:spPr>
        <p:txBody>
          <a:bodyPr wrap="square" rtlCol="0">
            <a:spAutoFit/>
          </a:bodyPr>
          <a:lstStyle/>
          <a:p>
            <a:r>
              <a:rPr lang="en-US" sz="2400" dirty="0" smtClean="0">
                <a:solidFill>
                  <a:schemeClr val="bg2"/>
                </a:solidFill>
              </a:rPr>
              <a:t>A </a:t>
            </a:r>
            <a:r>
              <a:rPr lang="en-US" sz="2400" b="1" dirty="0" smtClean="0">
                <a:solidFill>
                  <a:schemeClr val="bg2"/>
                </a:solidFill>
              </a:rPr>
              <a:t>thread </a:t>
            </a:r>
            <a:r>
              <a:rPr lang="en-US" sz="2400" dirty="0" smtClean="0">
                <a:solidFill>
                  <a:schemeClr val="bg2"/>
                </a:solidFill>
              </a:rPr>
              <a:t>of execution is the </a:t>
            </a:r>
            <a:r>
              <a:rPr lang="en-US" sz="2400" dirty="0" smtClean="0">
                <a:solidFill>
                  <a:srgbClr val="FF0000"/>
                </a:solidFill>
              </a:rPr>
              <a:t>smallest sequence of programmed instructions</a:t>
            </a:r>
            <a:r>
              <a:rPr lang="en-US" sz="2400" dirty="0" smtClean="0">
                <a:solidFill>
                  <a:schemeClr val="bg2"/>
                </a:solidFill>
              </a:rPr>
              <a:t> that can be managed independently by an </a:t>
            </a:r>
            <a:r>
              <a:rPr lang="en-US" sz="2400" dirty="0" smtClean="0">
                <a:solidFill>
                  <a:srgbClr val="FF00FF"/>
                </a:solidFill>
              </a:rPr>
              <a:t>OS scheduler</a:t>
            </a:r>
          </a:p>
          <a:p>
            <a:endParaRPr lang="en-US" sz="2400" u="sng" dirty="0" smtClean="0">
              <a:solidFill>
                <a:srgbClr val="FF0000"/>
              </a:solidFill>
            </a:endParaRPr>
          </a:p>
          <a:p>
            <a:r>
              <a:rPr lang="en-US" sz="2400" dirty="0" smtClean="0">
                <a:solidFill>
                  <a:schemeClr val="bg2"/>
                </a:solidFill>
              </a:rPr>
              <a:t>In most cases, a </a:t>
            </a:r>
            <a:r>
              <a:rPr lang="en-US" sz="2400" b="1" dirty="0" smtClean="0">
                <a:solidFill>
                  <a:schemeClr val="bg2"/>
                </a:solidFill>
              </a:rPr>
              <a:t>thread</a:t>
            </a:r>
            <a:r>
              <a:rPr lang="en-US" sz="2400" dirty="0" smtClean="0">
                <a:solidFill>
                  <a:schemeClr val="bg2"/>
                </a:solidFill>
              </a:rPr>
              <a:t> is </a:t>
            </a:r>
            <a:r>
              <a:rPr lang="en-US" sz="2400" dirty="0" smtClean="0">
                <a:solidFill>
                  <a:srgbClr val="FF0000"/>
                </a:solidFill>
              </a:rPr>
              <a:t>contained inside a process</a:t>
            </a:r>
          </a:p>
          <a:p>
            <a:endParaRPr lang="en-US" sz="2400" dirty="0" smtClean="0">
              <a:solidFill>
                <a:srgbClr val="FF0000"/>
              </a:solidFill>
            </a:endParaRPr>
          </a:p>
          <a:p>
            <a:r>
              <a:rPr lang="en-US" sz="2400" dirty="0" smtClean="0">
                <a:solidFill>
                  <a:schemeClr val="bg2"/>
                </a:solidFill>
              </a:rPr>
              <a:t>Multiple threads can exist within the same process so as to </a:t>
            </a:r>
            <a:r>
              <a:rPr lang="en-US" sz="2400" dirty="0" smtClean="0">
                <a:solidFill>
                  <a:srgbClr val="FF0000"/>
                </a:solidFill>
              </a:rPr>
              <a:t>share </a:t>
            </a:r>
            <a:r>
              <a:rPr lang="en-US" sz="2400" dirty="0" smtClean="0">
                <a:solidFill>
                  <a:schemeClr val="bg2"/>
                </a:solidFill>
              </a:rPr>
              <a:t>resources such as</a:t>
            </a:r>
            <a:r>
              <a:rPr lang="en-US" sz="2400" dirty="0" smtClean="0">
                <a:solidFill>
                  <a:srgbClr val="FF0000"/>
                </a:solidFill>
              </a:rPr>
              <a:t> memory</a:t>
            </a:r>
            <a:r>
              <a:rPr lang="en-US" sz="2400" dirty="0" smtClean="0">
                <a:solidFill>
                  <a:schemeClr val="bg2"/>
                </a:solidFill>
              </a:rPr>
              <a:t>, vice verse</a:t>
            </a:r>
          </a:p>
          <a:p>
            <a:endParaRPr lang="en-US" sz="2400" dirty="0" smtClean="0">
              <a:solidFill>
                <a:schemeClr val="bg2"/>
              </a:solidFill>
            </a:endParaRPr>
          </a:p>
          <a:p>
            <a:r>
              <a:rPr lang="en-US" sz="2400" dirty="0" smtClean="0">
                <a:solidFill>
                  <a:schemeClr val="bg2"/>
                </a:solidFill>
              </a:rPr>
              <a:t>The threads of a process </a:t>
            </a:r>
            <a:r>
              <a:rPr lang="en-US" sz="2400" dirty="0" smtClean="0">
                <a:solidFill>
                  <a:srgbClr val="FF0000"/>
                </a:solidFill>
              </a:rPr>
              <a:t>share the latter's </a:t>
            </a:r>
            <a:r>
              <a:rPr lang="en-US" sz="2400" dirty="0" smtClean="0">
                <a:solidFill>
                  <a:srgbClr val="FF00FF"/>
                </a:solidFill>
              </a:rPr>
              <a:t>Context</a:t>
            </a:r>
            <a:r>
              <a:rPr lang="en-US" sz="2400" dirty="0" smtClean="0">
                <a:solidFill>
                  <a:srgbClr val="FF0000"/>
                </a:solidFill>
              </a:rPr>
              <a:t> </a:t>
            </a:r>
            <a:r>
              <a:rPr lang="en-US" sz="2400" dirty="0" smtClean="0">
                <a:solidFill>
                  <a:schemeClr val="bg2"/>
                </a:solidFill>
              </a:rPr>
              <a:t>(the values that its </a:t>
            </a:r>
            <a:r>
              <a:rPr lang="en-US" sz="2400" i="1" dirty="0" smtClean="0">
                <a:solidFill>
                  <a:srgbClr val="FF0000"/>
                </a:solidFill>
              </a:rPr>
              <a:t>variables reference</a:t>
            </a:r>
            <a:r>
              <a:rPr lang="en-US" sz="2400" dirty="0" smtClean="0">
                <a:solidFill>
                  <a:srgbClr val="FF0000"/>
                </a:solidFill>
              </a:rPr>
              <a:t> </a:t>
            </a:r>
            <a:r>
              <a:rPr lang="en-US" sz="2400" dirty="0" smtClean="0">
                <a:solidFill>
                  <a:schemeClr val="bg2"/>
                </a:solidFill>
              </a:rPr>
              <a:t>at any given moment)</a:t>
            </a:r>
          </a:p>
          <a:p>
            <a:endParaRPr lang="en-US" sz="2400" u="sng" dirty="0" smtClean="0">
              <a:solidFill>
                <a:schemeClr val="bg2"/>
              </a:solidFill>
            </a:endParaRPr>
          </a:p>
          <a:p>
            <a:endParaRPr lang="en-US" sz="2400" u="sng" dirty="0" smtClean="0">
              <a:solidFill>
                <a:schemeClr val="bg2"/>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en-US" dirty="0" smtClean="0"/>
              <a:t>and Thread Conceptual Combination </a:t>
            </a:r>
            <a:endParaRPr lang="en-US" dirty="0"/>
          </a:p>
        </p:txBody>
      </p:sp>
      <p:sp>
        <p:nvSpPr>
          <p:cNvPr id="5" name="Content Placeholder 4"/>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697256" y="1471483"/>
            <a:ext cx="7645608" cy="45338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en-US" dirty="0" smtClean="0"/>
              <a:t>and Thread Address Space</a:t>
            </a:r>
            <a:endParaRPr lang="en-US" dirty="0"/>
          </a:p>
        </p:txBody>
      </p:sp>
      <p:sp>
        <p:nvSpPr>
          <p:cNvPr id="5" name="Content Placeholder 4"/>
          <p:cNvSpPr>
            <a:spLocks noGrp="1"/>
          </p:cNvSpPr>
          <p:nvPr>
            <p:ph sz="quarter" idx="10"/>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679622" y="1240276"/>
            <a:ext cx="5041556" cy="38285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991232" y="4778576"/>
            <a:ext cx="5115697" cy="1903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Multiprocessing </a:t>
            </a:r>
            <a:r>
              <a:rPr lang="en-US" dirty="0" smtClean="0"/>
              <a:t>and Multithreading</a:t>
            </a:r>
            <a:endParaRPr lang="en-US" dirty="0"/>
          </a:p>
        </p:txBody>
      </p:sp>
      <p:sp>
        <p:nvSpPr>
          <p:cNvPr id="5" name="Content Placeholder 4"/>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920065" y="1263734"/>
            <a:ext cx="7371320" cy="52122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and Thread from OS perspective</a:t>
            </a:r>
            <a:endParaRPr lang="en-US" dirty="0"/>
          </a:p>
        </p:txBody>
      </p:sp>
      <p:sp>
        <p:nvSpPr>
          <p:cNvPr id="5" name="Content Placeholder 4"/>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098719" y="1259746"/>
            <a:ext cx="6562470" cy="51060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en-US" dirty="0" smtClean="0"/>
              <a:t>in Android</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4154984"/>
          </a:xfrm>
          <a:prstGeom prst="rect">
            <a:avLst/>
          </a:prstGeom>
          <a:noFill/>
        </p:spPr>
        <p:txBody>
          <a:bodyPr wrap="square" rtlCol="0">
            <a:spAutoFit/>
          </a:bodyPr>
          <a:lstStyle/>
          <a:p>
            <a:r>
              <a:rPr lang="en-US" sz="2400" dirty="0" smtClean="0">
                <a:solidFill>
                  <a:schemeClr val="bg2"/>
                </a:solidFill>
              </a:rPr>
              <a:t>When an application component </a:t>
            </a:r>
            <a:r>
              <a:rPr lang="en-US" sz="2400" dirty="0" smtClean="0">
                <a:solidFill>
                  <a:srgbClr val="FF0000"/>
                </a:solidFill>
              </a:rPr>
              <a:t>starts</a:t>
            </a:r>
            <a:r>
              <a:rPr lang="en-US" sz="2400" dirty="0" smtClean="0">
                <a:solidFill>
                  <a:schemeClr val="bg2"/>
                </a:solidFill>
              </a:rPr>
              <a:t> and the application does not have any other components running, </a:t>
            </a:r>
            <a:r>
              <a:rPr lang="en-US" sz="2400" dirty="0" smtClean="0">
                <a:solidFill>
                  <a:srgbClr val="FF0000"/>
                </a:solidFill>
              </a:rPr>
              <a:t>the Android system starts a new Linux process for the application with a single thread (Main thread / UI thread) of execution</a:t>
            </a:r>
            <a:r>
              <a:rPr lang="en-US" sz="2400" dirty="0" smtClean="0">
                <a:solidFill>
                  <a:schemeClr val="bg2"/>
                </a:solidFill>
              </a:rPr>
              <a:t> by default.</a:t>
            </a:r>
          </a:p>
          <a:p>
            <a:endParaRPr lang="en-US" sz="2400" dirty="0" smtClean="0">
              <a:solidFill>
                <a:schemeClr val="bg2"/>
              </a:solidFill>
            </a:endParaRPr>
          </a:p>
          <a:p>
            <a:r>
              <a:rPr lang="en-US" sz="2400" b="1" dirty="0" smtClean="0">
                <a:solidFill>
                  <a:schemeClr val="bg2"/>
                </a:solidFill>
              </a:rPr>
              <a:t>--Foreground process: </a:t>
            </a:r>
            <a:r>
              <a:rPr lang="en-US" sz="2400" dirty="0" smtClean="0">
                <a:solidFill>
                  <a:schemeClr val="bg2"/>
                </a:solidFill>
              </a:rPr>
              <a:t>user </a:t>
            </a:r>
            <a:r>
              <a:rPr lang="en-US" sz="2400" dirty="0" smtClean="0">
                <a:solidFill>
                  <a:srgbClr val="FF0000"/>
                </a:solidFill>
              </a:rPr>
              <a:t>interact</a:t>
            </a:r>
            <a:r>
              <a:rPr lang="en-US" sz="2400" dirty="0" smtClean="0">
                <a:solidFill>
                  <a:schemeClr val="bg2"/>
                </a:solidFill>
              </a:rPr>
              <a:t> with</a:t>
            </a:r>
          </a:p>
          <a:p>
            <a:r>
              <a:rPr lang="en-US" sz="2400" b="1" dirty="0" smtClean="0">
                <a:solidFill>
                  <a:schemeClr val="bg2"/>
                </a:solidFill>
              </a:rPr>
              <a:t>--Visible process: </a:t>
            </a:r>
            <a:r>
              <a:rPr lang="en-US" sz="2400" dirty="0" err="1" smtClean="0">
                <a:solidFill>
                  <a:srgbClr val="FF0000"/>
                </a:solidFill>
              </a:rPr>
              <a:t>onPause</a:t>
            </a:r>
            <a:r>
              <a:rPr lang="en-US" sz="2400" dirty="0" smtClean="0">
                <a:solidFill>
                  <a:schemeClr val="bg2"/>
                </a:solidFill>
              </a:rPr>
              <a:t> due to dialog popup</a:t>
            </a:r>
          </a:p>
          <a:p>
            <a:r>
              <a:rPr lang="en-US" sz="2400" b="1" dirty="0" smtClean="0">
                <a:solidFill>
                  <a:schemeClr val="bg2"/>
                </a:solidFill>
              </a:rPr>
              <a:t>--Service process: </a:t>
            </a:r>
            <a:r>
              <a:rPr lang="en-US" sz="2400" dirty="0" smtClean="0">
                <a:solidFill>
                  <a:srgbClr val="FF0000"/>
                </a:solidFill>
              </a:rPr>
              <a:t>background</a:t>
            </a:r>
            <a:r>
              <a:rPr lang="en-US" sz="2400" b="1" dirty="0" smtClean="0">
                <a:solidFill>
                  <a:schemeClr val="bg2"/>
                </a:solidFill>
              </a:rPr>
              <a:t>, </a:t>
            </a:r>
            <a:r>
              <a:rPr lang="en-US" sz="2400" dirty="0" smtClean="0">
                <a:solidFill>
                  <a:schemeClr val="bg2"/>
                </a:solidFill>
              </a:rPr>
              <a:t>such as playing music</a:t>
            </a:r>
          </a:p>
          <a:p>
            <a:r>
              <a:rPr lang="en-US" sz="2400" b="1" dirty="0" smtClean="0">
                <a:solidFill>
                  <a:schemeClr val="bg2"/>
                </a:solidFill>
              </a:rPr>
              <a:t>--Background process: </a:t>
            </a:r>
            <a:r>
              <a:rPr lang="en-US" sz="2400" dirty="0" err="1" smtClean="0">
                <a:solidFill>
                  <a:srgbClr val="FF0000"/>
                </a:solidFill>
              </a:rPr>
              <a:t>onStop</a:t>
            </a:r>
            <a:r>
              <a:rPr lang="en-US" sz="2400" dirty="0" smtClean="0">
                <a:solidFill>
                  <a:schemeClr val="bg2"/>
                </a:solidFill>
              </a:rPr>
              <a:t>, system kill it at any time</a:t>
            </a:r>
          </a:p>
          <a:p>
            <a:r>
              <a:rPr lang="en-US" sz="2400" b="1" dirty="0" smtClean="0">
                <a:solidFill>
                  <a:schemeClr val="bg2"/>
                </a:solidFill>
              </a:rPr>
              <a:t>--Empty process: </a:t>
            </a:r>
            <a:r>
              <a:rPr lang="en-US" sz="2400" dirty="0" smtClean="0">
                <a:solidFill>
                  <a:schemeClr val="bg2"/>
                </a:solidFill>
              </a:rPr>
              <a:t>hold nothing of application, </a:t>
            </a:r>
            <a:r>
              <a:rPr lang="en-US" sz="2400" dirty="0" smtClean="0">
                <a:solidFill>
                  <a:srgbClr val="FF0000"/>
                </a:solidFill>
              </a:rPr>
              <a:t>cache</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en-US" dirty="0" smtClean="0"/>
              <a:t>Lifecycle in Android</a:t>
            </a:r>
            <a:endParaRPr lang="en-US" dirty="0"/>
          </a:p>
        </p:txBody>
      </p:sp>
      <p:sp>
        <p:nvSpPr>
          <p:cNvPr id="5" name="Content Placeholder 4"/>
          <p:cNvSpPr>
            <a:spLocks noGrp="1"/>
          </p:cNvSpPr>
          <p:nvPr>
            <p:ph sz="quarter" idx="10"/>
          </p:nvPr>
        </p:nvSpPr>
        <p:spPr/>
        <p:txBody>
          <a:bodyPr/>
          <a:lstStyle/>
          <a:p>
            <a:endParaRPr lang="en-US"/>
          </a:p>
        </p:txBody>
      </p:sp>
      <p:sp>
        <p:nvSpPr>
          <p:cNvPr id="7" name="正方形/長方形 3"/>
          <p:cNvSpPr/>
          <p:nvPr/>
        </p:nvSpPr>
        <p:spPr>
          <a:xfrm>
            <a:off x="838200" y="1447800"/>
            <a:ext cx="5257800" cy="4114800"/>
          </a:xfrm>
          <a:prstGeom prst="rect">
            <a:avLst/>
          </a:prstGeom>
          <a:solidFill>
            <a:schemeClr val="bg1"/>
          </a:solidFill>
          <a:ln w="19050">
            <a:solidFill>
              <a:srgbClr val="0070C0"/>
            </a:solidFill>
          </a:ln>
          <a:effectLst>
            <a:outerShdw blurRad="279400" dist="88900" dir="2700000" sx="95000" sy="95000" algn="ctr" rotWithShape="0">
              <a:schemeClr val="accent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kumimoji="1" lang="en-US" altLang="ja-JP" sz="1200" b="1" cap="all" smtClean="0">
                <a:ln w="0"/>
                <a:solidFill>
                  <a:schemeClr val="tx1"/>
                </a:solidFill>
                <a:effectLst>
                  <a:reflection blurRad="12700" stA="50000" endPos="50000" dist="5000" dir="5400000" sy="-100000" rotWithShape="0"/>
                </a:effectLst>
              </a:rPr>
              <a:t>Process</a:t>
            </a:r>
            <a:endParaRPr kumimoji="1" lang="ja-JP" altLang="en-US" sz="1200" b="1" cap="all">
              <a:ln w="0"/>
              <a:solidFill>
                <a:schemeClr val="tx1"/>
              </a:solidFill>
              <a:effectLst>
                <a:reflection blurRad="12700" stA="50000" endPos="50000" dist="5000" dir="5400000" sy="-100000" rotWithShape="0"/>
              </a:effectLst>
            </a:endParaRPr>
          </a:p>
        </p:txBody>
      </p:sp>
      <p:sp>
        <p:nvSpPr>
          <p:cNvPr id="8" name="正方形/長方形 4"/>
          <p:cNvSpPr/>
          <p:nvPr/>
        </p:nvSpPr>
        <p:spPr>
          <a:xfrm>
            <a:off x="990600" y="1905000"/>
            <a:ext cx="1371600" cy="1371600"/>
          </a:xfrm>
          <a:prstGeom prst="rect">
            <a:avLst/>
          </a:prstGeom>
          <a:noFill/>
          <a:ln w="19050">
            <a:solidFill>
              <a:srgbClr val="77787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smtClean="0">
                <a:ln w="18415" cmpd="sng">
                  <a:noFill/>
                  <a:prstDash val="solid"/>
                </a:ln>
                <a:solidFill>
                  <a:schemeClr val="tx1"/>
                </a:solidFill>
                <a:effectLst>
                  <a:outerShdw sx="1000" sy="1000" kx="-1800000" algn="bl" rotWithShape="0">
                    <a:prstClr val="black"/>
                  </a:outerShdw>
                </a:effectLst>
              </a:rPr>
              <a:t>Broadcast Receiver</a:t>
            </a:r>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9" name="TextBox 8"/>
          <p:cNvSpPr txBox="1"/>
          <p:nvPr/>
        </p:nvSpPr>
        <p:spPr>
          <a:xfrm>
            <a:off x="1066800" y="2667000"/>
            <a:ext cx="1143000" cy="276999"/>
          </a:xfrm>
          <a:prstGeom prst="rect">
            <a:avLst/>
          </a:prstGeom>
          <a:solidFill>
            <a:srgbClr val="FF00FF"/>
          </a:solidFill>
          <a:ln>
            <a:solidFill>
              <a:schemeClr val="tx2"/>
            </a:solidFill>
          </a:ln>
        </p:spPr>
        <p:txBody>
          <a:bodyPr wrap="square" rtlCol="0">
            <a:spAutoFit/>
          </a:bodyPr>
          <a:lstStyle/>
          <a:p>
            <a:r>
              <a:rPr lang="en-US" sz="1200" dirty="0" smtClean="0"/>
              <a:t>In </a:t>
            </a:r>
            <a:r>
              <a:rPr lang="en-US" sz="1200" dirty="0" err="1" smtClean="0"/>
              <a:t>onReceive</a:t>
            </a:r>
            <a:endParaRPr lang="en-US" sz="1200" dirty="0"/>
          </a:p>
        </p:txBody>
      </p:sp>
      <p:sp>
        <p:nvSpPr>
          <p:cNvPr id="10" name="正方形/長方形 4"/>
          <p:cNvSpPr/>
          <p:nvPr/>
        </p:nvSpPr>
        <p:spPr>
          <a:xfrm>
            <a:off x="2514600" y="1905000"/>
            <a:ext cx="1295400" cy="3429000"/>
          </a:xfrm>
          <a:prstGeom prst="rect">
            <a:avLst/>
          </a:prstGeom>
          <a:noFill/>
          <a:ln w="19050">
            <a:solidFill>
              <a:srgbClr val="77787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smtClean="0">
                <a:ln w="18415" cmpd="sng">
                  <a:noFill/>
                  <a:prstDash val="solid"/>
                </a:ln>
                <a:solidFill>
                  <a:schemeClr val="tx1"/>
                </a:solidFill>
                <a:effectLst>
                  <a:outerShdw sx="1000" sy="1000" kx="-1800000" algn="bl" rotWithShape="0">
                    <a:prstClr val="black"/>
                  </a:outerShdw>
                </a:effectLst>
              </a:rPr>
              <a:t>Service</a:t>
            </a:r>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11" name="TextBox 10"/>
          <p:cNvSpPr txBox="1"/>
          <p:nvPr/>
        </p:nvSpPr>
        <p:spPr>
          <a:xfrm>
            <a:off x="2590800" y="2286000"/>
            <a:ext cx="1143000" cy="276999"/>
          </a:xfrm>
          <a:prstGeom prst="rect">
            <a:avLst/>
          </a:prstGeom>
          <a:solidFill>
            <a:srgbClr val="FF00FF"/>
          </a:solidFill>
          <a:ln>
            <a:solidFill>
              <a:schemeClr val="tx2"/>
            </a:solidFill>
          </a:ln>
        </p:spPr>
        <p:txBody>
          <a:bodyPr wrap="square" rtlCol="0">
            <a:spAutoFit/>
          </a:bodyPr>
          <a:lstStyle/>
          <a:p>
            <a:r>
              <a:rPr lang="en-US" sz="1200" dirty="0" smtClean="0"/>
              <a:t>In onCreate</a:t>
            </a:r>
            <a:endParaRPr lang="en-US" sz="1200" dirty="0"/>
          </a:p>
        </p:txBody>
      </p:sp>
      <p:sp>
        <p:nvSpPr>
          <p:cNvPr id="12" name="TextBox 11"/>
          <p:cNvSpPr txBox="1"/>
          <p:nvPr/>
        </p:nvSpPr>
        <p:spPr>
          <a:xfrm>
            <a:off x="2590800" y="2667000"/>
            <a:ext cx="1143000" cy="461665"/>
          </a:xfrm>
          <a:prstGeom prst="rect">
            <a:avLst/>
          </a:prstGeom>
          <a:solidFill>
            <a:srgbClr val="FF00FF"/>
          </a:solidFill>
          <a:ln>
            <a:solidFill>
              <a:schemeClr val="tx2"/>
            </a:solidFill>
          </a:ln>
        </p:spPr>
        <p:txBody>
          <a:bodyPr wrap="square" rtlCol="0">
            <a:spAutoFit/>
          </a:bodyPr>
          <a:lstStyle/>
          <a:p>
            <a:r>
              <a:rPr lang="en-US" sz="1200" dirty="0" smtClean="0"/>
              <a:t>In </a:t>
            </a:r>
            <a:r>
              <a:rPr lang="en-US" sz="1200" dirty="0" err="1" smtClean="0"/>
              <a:t>on</a:t>
            </a:r>
            <a:r>
              <a:rPr lang="en-US" altLang="zh-CN" sz="1200" dirty="0" err="1" smtClean="0"/>
              <a:t>StartCom</a:t>
            </a:r>
            <a:endParaRPr lang="en-US" sz="1200" dirty="0"/>
          </a:p>
        </p:txBody>
      </p:sp>
      <p:sp>
        <p:nvSpPr>
          <p:cNvPr id="13" name="TextBox 12"/>
          <p:cNvSpPr txBox="1"/>
          <p:nvPr/>
        </p:nvSpPr>
        <p:spPr>
          <a:xfrm>
            <a:off x="2590800" y="3177390"/>
            <a:ext cx="1143000" cy="276999"/>
          </a:xfrm>
          <a:prstGeom prst="rect">
            <a:avLst/>
          </a:prstGeom>
          <a:solidFill>
            <a:srgbClr val="FF00FF"/>
          </a:solidFill>
          <a:ln>
            <a:solidFill>
              <a:schemeClr val="tx2"/>
            </a:solidFill>
          </a:ln>
        </p:spPr>
        <p:txBody>
          <a:bodyPr wrap="square" rtlCol="0">
            <a:spAutoFit/>
          </a:bodyPr>
          <a:lstStyle/>
          <a:p>
            <a:r>
              <a:rPr lang="en-US" sz="1200" dirty="0" smtClean="0"/>
              <a:t>In on</a:t>
            </a:r>
            <a:r>
              <a:rPr lang="en-US" altLang="zh-CN" sz="1200" dirty="0" smtClean="0"/>
              <a:t>Destroy</a:t>
            </a:r>
            <a:endParaRPr lang="en-US" sz="1200" dirty="0"/>
          </a:p>
        </p:txBody>
      </p:sp>
      <p:sp>
        <p:nvSpPr>
          <p:cNvPr id="14" name="TextBox 13"/>
          <p:cNvSpPr txBox="1"/>
          <p:nvPr/>
        </p:nvSpPr>
        <p:spPr>
          <a:xfrm>
            <a:off x="2590800" y="3505200"/>
            <a:ext cx="1143000" cy="646331"/>
          </a:xfrm>
          <a:prstGeom prst="rect">
            <a:avLst/>
          </a:prstGeom>
          <a:solidFill>
            <a:srgbClr val="FF00FF"/>
          </a:solidFill>
          <a:ln>
            <a:solidFill>
              <a:schemeClr val="tx2"/>
            </a:solidFill>
          </a:ln>
        </p:spPr>
        <p:txBody>
          <a:bodyPr wrap="square" rtlCol="0">
            <a:spAutoFit/>
          </a:bodyPr>
          <a:lstStyle/>
          <a:p>
            <a:r>
              <a:rPr lang="en-US" sz="1200" dirty="0" smtClean="0"/>
              <a:t>Bound to user interacting activity</a:t>
            </a:r>
            <a:endParaRPr lang="en-US" sz="1200" dirty="0"/>
          </a:p>
        </p:txBody>
      </p:sp>
      <p:sp>
        <p:nvSpPr>
          <p:cNvPr id="15" name="正方形/長方形 4"/>
          <p:cNvSpPr/>
          <p:nvPr/>
        </p:nvSpPr>
        <p:spPr>
          <a:xfrm>
            <a:off x="3962400" y="1905000"/>
            <a:ext cx="1828800" cy="1752600"/>
          </a:xfrm>
          <a:prstGeom prst="rect">
            <a:avLst/>
          </a:prstGeom>
          <a:noFill/>
          <a:ln w="19050">
            <a:solidFill>
              <a:srgbClr val="77787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200" dirty="0" smtClean="0">
                <a:ln w="18415" cmpd="sng">
                  <a:noFill/>
                  <a:prstDash val="solid"/>
                </a:ln>
                <a:solidFill>
                  <a:schemeClr val="tx1"/>
                </a:solidFill>
                <a:effectLst>
                  <a:outerShdw sx="1000" sy="1000" kx="-1800000" algn="bl" rotWithShape="0">
                    <a:prstClr val="black"/>
                  </a:outerShdw>
                </a:effectLst>
              </a:rPr>
              <a:t>Activity</a:t>
            </a:r>
            <a:endParaRPr kumimoji="1" lang="en-US" altLang="ja-JP" sz="1200" dirty="0" smtClean="0">
              <a:ln w="18415" cmpd="sng">
                <a:noFill/>
                <a:prstDash val="solid"/>
              </a:ln>
              <a:solidFill>
                <a:schemeClr val="tx1"/>
              </a:solidFill>
              <a:effectLst>
                <a:outerShdw sx="1000" sy="1000" kx="-1800000" algn="bl" rotWithShape="0">
                  <a:prstClr val="black"/>
                </a:outerShdw>
              </a:effectLst>
            </a:endParaRPr>
          </a:p>
        </p:txBody>
      </p:sp>
      <p:sp>
        <p:nvSpPr>
          <p:cNvPr id="16" name="TextBox 15"/>
          <p:cNvSpPr txBox="1"/>
          <p:nvPr/>
        </p:nvSpPr>
        <p:spPr>
          <a:xfrm>
            <a:off x="4038600" y="2286000"/>
            <a:ext cx="1676400" cy="276999"/>
          </a:xfrm>
          <a:prstGeom prst="rect">
            <a:avLst/>
          </a:prstGeom>
          <a:solidFill>
            <a:srgbClr val="FF00FF"/>
          </a:solidFill>
          <a:ln>
            <a:solidFill>
              <a:schemeClr val="tx2"/>
            </a:solidFill>
          </a:ln>
        </p:spPr>
        <p:txBody>
          <a:bodyPr wrap="square" rtlCol="0">
            <a:spAutoFit/>
          </a:bodyPr>
          <a:lstStyle/>
          <a:p>
            <a:r>
              <a:rPr lang="en-US" sz="1200" dirty="0" err="1" smtClean="0"/>
              <a:t>on</a:t>
            </a:r>
            <a:r>
              <a:rPr lang="en-US" altLang="zh-CN" sz="1200" dirty="0" err="1" smtClean="0"/>
              <a:t>Resume</a:t>
            </a:r>
            <a:r>
              <a:rPr lang="en-US" altLang="zh-CN" sz="1200" dirty="0" smtClean="0"/>
              <a:t> Called</a:t>
            </a:r>
            <a:endParaRPr lang="en-US" sz="1200" dirty="0"/>
          </a:p>
        </p:txBody>
      </p:sp>
      <p:sp>
        <p:nvSpPr>
          <p:cNvPr id="17" name="TextBox 16"/>
          <p:cNvSpPr txBox="1"/>
          <p:nvPr/>
        </p:nvSpPr>
        <p:spPr>
          <a:xfrm>
            <a:off x="2590800" y="4191000"/>
            <a:ext cx="1143000" cy="461665"/>
          </a:xfrm>
          <a:prstGeom prst="rect">
            <a:avLst/>
          </a:prstGeom>
          <a:solidFill>
            <a:srgbClr val="FFC000"/>
          </a:solidFill>
          <a:ln>
            <a:solidFill>
              <a:schemeClr val="tx2"/>
            </a:solidFill>
          </a:ln>
        </p:spPr>
        <p:txBody>
          <a:bodyPr wrap="square" rtlCol="0">
            <a:spAutoFit/>
          </a:bodyPr>
          <a:lstStyle/>
          <a:p>
            <a:r>
              <a:rPr lang="en-US" sz="1200" dirty="0" smtClean="0"/>
              <a:t>Bound to visible activity</a:t>
            </a:r>
            <a:endParaRPr lang="en-US" sz="1200" dirty="0"/>
          </a:p>
        </p:txBody>
      </p:sp>
      <p:sp>
        <p:nvSpPr>
          <p:cNvPr id="18" name="TextBox 17"/>
          <p:cNvSpPr txBox="1"/>
          <p:nvPr/>
        </p:nvSpPr>
        <p:spPr>
          <a:xfrm>
            <a:off x="4038600" y="2667000"/>
            <a:ext cx="1676400" cy="276999"/>
          </a:xfrm>
          <a:prstGeom prst="rect">
            <a:avLst/>
          </a:prstGeom>
          <a:solidFill>
            <a:srgbClr val="FFC000"/>
          </a:solidFill>
          <a:ln>
            <a:solidFill>
              <a:schemeClr val="tx2"/>
            </a:solidFill>
          </a:ln>
        </p:spPr>
        <p:txBody>
          <a:bodyPr wrap="square" rtlCol="0">
            <a:spAutoFit/>
          </a:bodyPr>
          <a:lstStyle/>
          <a:p>
            <a:r>
              <a:rPr lang="en-US" sz="1200" dirty="0" err="1" smtClean="0"/>
              <a:t>onPause</a:t>
            </a:r>
            <a:r>
              <a:rPr lang="en-US" altLang="zh-CN" sz="1200" dirty="0" smtClean="0"/>
              <a:t> Called</a:t>
            </a:r>
            <a:endParaRPr lang="en-US" sz="1200" dirty="0"/>
          </a:p>
        </p:txBody>
      </p:sp>
      <p:sp>
        <p:nvSpPr>
          <p:cNvPr id="19" name="TextBox 18"/>
          <p:cNvSpPr txBox="1"/>
          <p:nvPr/>
        </p:nvSpPr>
        <p:spPr>
          <a:xfrm>
            <a:off x="4038600" y="3048000"/>
            <a:ext cx="1676400" cy="276999"/>
          </a:xfrm>
          <a:prstGeom prst="rect">
            <a:avLst/>
          </a:prstGeom>
          <a:solidFill>
            <a:schemeClr val="bg2">
              <a:lumMod val="75000"/>
            </a:schemeClr>
          </a:solidFill>
          <a:ln>
            <a:solidFill>
              <a:schemeClr val="tx2"/>
            </a:solidFill>
          </a:ln>
        </p:spPr>
        <p:txBody>
          <a:bodyPr wrap="square" rtlCol="0">
            <a:spAutoFit/>
          </a:bodyPr>
          <a:lstStyle/>
          <a:p>
            <a:r>
              <a:rPr lang="en-US" sz="1200" dirty="0" err="1" smtClean="0"/>
              <a:t>onStop</a:t>
            </a:r>
            <a:r>
              <a:rPr lang="en-US" altLang="zh-CN" sz="1200" dirty="0" smtClean="0"/>
              <a:t> Called</a:t>
            </a:r>
            <a:endParaRPr lang="en-US" sz="1200" dirty="0"/>
          </a:p>
        </p:txBody>
      </p:sp>
      <p:sp>
        <p:nvSpPr>
          <p:cNvPr id="20" name="TextBox 19"/>
          <p:cNvSpPr txBox="1"/>
          <p:nvPr/>
        </p:nvSpPr>
        <p:spPr>
          <a:xfrm>
            <a:off x="2590800" y="4800600"/>
            <a:ext cx="1143000" cy="461665"/>
          </a:xfrm>
          <a:prstGeom prst="rect">
            <a:avLst/>
          </a:prstGeom>
          <a:solidFill>
            <a:srgbClr val="0070C0"/>
          </a:solidFill>
          <a:ln>
            <a:solidFill>
              <a:schemeClr val="tx2"/>
            </a:solidFill>
          </a:ln>
        </p:spPr>
        <p:txBody>
          <a:bodyPr wrap="square" rtlCol="0">
            <a:spAutoFit/>
          </a:bodyPr>
          <a:lstStyle/>
          <a:p>
            <a:r>
              <a:rPr lang="en-US" sz="1200" dirty="0" smtClean="0"/>
              <a:t>After </a:t>
            </a:r>
            <a:r>
              <a:rPr lang="en-US" sz="1200" dirty="0" err="1" smtClean="0"/>
              <a:t>onStartCom</a:t>
            </a:r>
            <a:r>
              <a:rPr lang="en-US" sz="1200" dirty="0" smtClean="0"/>
              <a:t> </a:t>
            </a:r>
            <a:endParaRPr lang="en-US" sz="1200" dirty="0"/>
          </a:p>
        </p:txBody>
      </p:sp>
      <p:graphicFrame>
        <p:nvGraphicFramePr>
          <p:cNvPr id="21" name="Table 20"/>
          <p:cNvGraphicFramePr>
            <a:graphicFrameLocks noGrp="1"/>
          </p:cNvGraphicFramePr>
          <p:nvPr/>
        </p:nvGraphicFramePr>
        <p:xfrm>
          <a:off x="6477000" y="1447800"/>
          <a:ext cx="533400" cy="2514600"/>
        </p:xfrm>
        <a:graphic>
          <a:graphicData uri="http://schemas.openxmlformats.org/drawingml/2006/table">
            <a:tbl>
              <a:tblPr>
                <a:tableStyleId>{5C22544A-7EE6-4342-B048-85BDC9FD1C3A}</a:tableStyleId>
              </a:tblPr>
              <a:tblGrid>
                <a:gridCol w="533400"/>
              </a:tblGrid>
              <a:tr h="578069">
                <a:tc>
                  <a:txBody>
                    <a:bodyPr/>
                    <a:lstStyle/>
                    <a:p>
                      <a:endParaRPr lang="en-US" dirty="0"/>
                    </a:p>
                  </a:txBody>
                  <a:tcPr>
                    <a:solidFill>
                      <a:srgbClr val="FF00FF"/>
                    </a:solidFill>
                  </a:tcPr>
                </a:tc>
              </a:tr>
              <a:tr h="433552">
                <a:tc>
                  <a:txBody>
                    <a:bodyPr/>
                    <a:lstStyle/>
                    <a:p>
                      <a:endParaRPr lang="en-US" dirty="0"/>
                    </a:p>
                  </a:txBody>
                  <a:tcPr>
                    <a:solidFill>
                      <a:srgbClr val="FFC000"/>
                    </a:solidFill>
                  </a:tcPr>
                </a:tc>
              </a:tr>
              <a:tr h="433552">
                <a:tc>
                  <a:txBody>
                    <a:bodyPr/>
                    <a:lstStyle/>
                    <a:p>
                      <a:endParaRPr lang="en-US" dirty="0"/>
                    </a:p>
                  </a:txBody>
                  <a:tcPr>
                    <a:solidFill>
                      <a:srgbClr val="0070C0"/>
                    </a:solidFill>
                  </a:tcPr>
                </a:tc>
              </a:tr>
              <a:tr h="578069">
                <a:tc>
                  <a:txBody>
                    <a:bodyPr/>
                    <a:lstStyle/>
                    <a:p>
                      <a:endParaRPr lang="en-US" dirty="0"/>
                    </a:p>
                  </a:txBody>
                  <a:tcPr>
                    <a:solidFill>
                      <a:schemeClr val="bg2">
                        <a:lumMod val="75000"/>
                      </a:schemeClr>
                    </a:solidFill>
                  </a:tcPr>
                </a:tc>
              </a:tr>
              <a:tr h="491358">
                <a:tc>
                  <a:txBody>
                    <a:bodyPr/>
                    <a:lstStyle/>
                    <a:p>
                      <a:endParaRPr lang="en-US" dirty="0"/>
                    </a:p>
                  </a:txBody>
                  <a:tcPr>
                    <a:solidFill>
                      <a:srgbClr val="77787B"/>
                    </a:solidFill>
                  </a:tcPr>
                </a:tc>
              </a:tr>
            </a:tbl>
          </a:graphicData>
        </a:graphic>
      </p:graphicFrame>
      <p:graphicFrame>
        <p:nvGraphicFramePr>
          <p:cNvPr id="22" name="Table 21"/>
          <p:cNvGraphicFramePr>
            <a:graphicFrameLocks noGrp="1"/>
          </p:cNvGraphicFramePr>
          <p:nvPr/>
        </p:nvGraphicFramePr>
        <p:xfrm>
          <a:off x="7086600" y="1447800"/>
          <a:ext cx="1676400" cy="2486748"/>
        </p:xfrm>
        <a:graphic>
          <a:graphicData uri="http://schemas.openxmlformats.org/drawingml/2006/table">
            <a:tbl>
              <a:tblPr>
                <a:tableStyleId>{5C22544A-7EE6-4342-B048-85BDC9FD1C3A}</a:tableStyleId>
              </a:tblPr>
              <a:tblGrid>
                <a:gridCol w="1676400"/>
              </a:tblGrid>
              <a:tr h="533400">
                <a:tc>
                  <a:txBody>
                    <a:bodyPr/>
                    <a:lstStyle/>
                    <a:p>
                      <a:r>
                        <a:rPr lang="en-US" sz="1600" dirty="0" smtClean="0"/>
                        <a:t>Foreground </a:t>
                      </a:r>
                    </a:p>
                    <a:p>
                      <a:r>
                        <a:rPr lang="en-US" sz="1600" dirty="0" smtClean="0"/>
                        <a:t>process</a:t>
                      </a:r>
                      <a:endParaRPr lang="en-US" sz="1600" dirty="0"/>
                    </a:p>
                  </a:txBody>
                  <a:tcPr/>
                </a:tc>
              </a:tr>
              <a:tr h="433552">
                <a:tc>
                  <a:txBody>
                    <a:bodyPr/>
                    <a:lstStyle/>
                    <a:p>
                      <a:r>
                        <a:rPr lang="en-US" sz="1600" dirty="0" smtClean="0"/>
                        <a:t>Visible process</a:t>
                      </a:r>
                      <a:endParaRPr lang="en-US" sz="1600" dirty="0"/>
                    </a:p>
                  </a:txBody>
                  <a:tcPr/>
                </a:tc>
              </a:tr>
              <a:tr h="433552">
                <a:tc>
                  <a:txBody>
                    <a:bodyPr/>
                    <a:lstStyle/>
                    <a:p>
                      <a:r>
                        <a:rPr lang="en-US" sz="1600" smtClean="0"/>
                        <a:t>Service Process</a:t>
                      </a:r>
                      <a:endParaRPr lang="en-US" sz="1600"/>
                    </a:p>
                  </a:txBody>
                  <a:tcPr/>
                </a:tc>
              </a:tr>
              <a:tr h="606972">
                <a:tc>
                  <a:txBody>
                    <a:bodyPr/>
                    <a:lstStyle/>
                    <a:p>
                      <a:r>
                        <a:rPr lang="en-US" sz="1600" dirty="0" smtClean="0"/>
                        <a:t>Background</a:t>
                      </a:r>
                      <a:r>
                        <a:rPr lang="en-US" sz="1600" baseline="0" dirty="0" smtClean="0"/>
                        <a:t> Process</a:t>
                      </a:r>
                      <a:endParaRPr lang="en-US" sz="1600" dirty="0"/>
                    </a:p>
                  </a:txBody>
                  <a:tcPr/>
                </a:tc>
              </a:tr>
              <a:tr h="433552">
                <a:tc>
                  <a:txBody>
                    <a:bodyPr/>
                    <a:lstStyle/>
                    <a:p>
                      <a:r>
                        <a:rPr lang="en-US" sz="1600" smtClean="0"/>
                        <a:t>Empty Process</a:t>
                      </a:r>
                      <a:endParaRPr lang="en-US" sz="1600"/>
                    </a:p>
                  </a:txBody>
                  <a:tcPr/>
                </a:tc>
              </a:tr>
            </a:tbl>
          </a:graphicData>
        </a:graphic>
      </p:graphicFrame>
      <p:sp>
        <p:nvSpPr>
          <p:cNvPr id="23" name="正方形/長方形 4"/>
          <p:cNvSpPr/>
          <p:nvPr/>
        </p:nvSpPr>
        <p:spPr>
          <a:xfrm>
            <a:off x="6553200" y="4191000"/>
            <a:ext cx="457200" cy="457200"/>
          </a:xfrm>
          <a:prstGeom prst="rect">
            <a:avLst/>
          </a:prstGeom>
          <a:noFill/>
          <a:ln w="19050">
            <a:solidFill>
              <a:srgbClr val="77787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mtClean="0">
              <a:ln w="18415" cmpd="sng">
                <a:noFill/>
                <a:prstDash val="solid"/>
              </a:ln>
              <a:solidFill>
                <a:schemeClr val="bg2"/>
              </a:solidFill>
              <a:effectLst>
                <a:outerShdw sx="1000" sy="1000" kx="-1800000" algn="bl" rotWithShape="0">
                  <a:prstClr val="black"/>
                </a:outerShdw>
              </a:effectLst>
            </a:endParaRPr>
          </a:p>
        </p:txBody>
      </p:sp>
      <p:sp>
        <p:nvSpPr>
          <p:cNvPr id="24" name="TextBox 23"/>
          <p:cNvSpPr txBox="1"/>
          <p:nvPr/>
        </p:nvSpPr>
        <p:spPr>
          <a:xfrm>
            <a:off x="7086600" y="4191000"/>
            <a:ext cx="1676400" cy="246221"/>
          </a:xfrm>
          <a:prstGeom prst="rect">
            <a:avLst/>
          </a:prstGeom>
          <a:noFill/>
        </p:spPr>
        <p:txBody>
          <a:bodyPr wrap="square" rtlCol="0">
            <a:spAutoFit/>
          </a:bodyPr>
          <a:lstStyle/>
          <a:p>
            <a:r>
              <a:rPr lang="en-US" smtClean="0">
                <a:solidFill>
                  <a:schemeClr val="bg2"/>
                </a:solidFill>
              </a:rPr>
              <a:t>component</a:t>
            </a:r>
            <a:endParaRPr lang="en-US">
              <a:solidFill>
                <a:schemeClr val="bg2"/>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a:t>
            </a:r>
            <a:r>
              <a:rPr lang="en-US" dirty="0" smtClean="0"/>
              <a:t>in Android</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4154984"/>
          </a:xfrm>
          <a:prstGeom prst="rect">
            <a:avLst/>
          </a:prstGeom>
          <a:noFill/>
        </p:spPr>
        <p:txBody>
          <a:bodyPr wrap="square" rtlCol="0">
            <a:spAutoFit/>
          </a:bodyPr>
          <a:lstStyle/>
          <a:p>
            <a:r>
              <a:rPr lang="en-US" sz="2400" dirty="0" smtClean="0">
                <a:solidFill>
                  <a:schemeClr val="bg2"/>
                </a:solidFill>
              </a:rPr>
              <a:t>When an application is launched, the system creates a thread of execution for the application, called "</a:t>
            </a:r>
            <a:r>
              <a:rPr lang="en-US" sz="2400" dirty="0" smtClean="0">
                <a:solidFill>
                  <a:srgbClr val="FF0000"/>
                </a:solidFill>
              </a:rPr>
              <a:t>main</a:t>
            </a:r>
            <a:r>
              <a:rPr lang="en-US" sz="2400" dirty="0" smtClean="0">
                <a:solidFill>
                  <a:schemeClr val="bg2"/>
                </a:solidFill>
              </a:rPr>
              <a:t>." </a:t>
            </a:r>
          </a:p>
          <a:p>
            <a:endParaRPr lang="en-US" sz="2400" dirty="0" smtClean="0">
              <a:solidFill>
                <a:schemeClr val="bg2"/>
              </a:solidFill>
            </a:endParaRPr>
          </a:p>
          <a:p>
            <a:r>
              <a:rPr lang="en-US" sz="2400" dirty="0" smtClean="0">
                <a:solidFill>
                  <a:schemeClr val="bg2"/>
                </a:solidFill>
              </a:rPr>
              <a:t>It is in charge of </a:t>
            </a:r>
            <a:r>
              <a:rPr lang="en-US" sz="2400" dirty="0" smtClean="0">
                <a:solidFill>
                  <a:srgbClr val="FF0000"/>
                </a:solidFill>
              </a:rPr>
              <a:t>dispatching events</a:t>
            </a:r>
            <a:r>
              <a:rPr lang="en-US" sz="2400" dirty="0" smtClean="0">
                <a:solidFill>
                  <a:schemeClr val="bg2"/>
                </a:solidFill>
              </a:rPr>
              <a:t> to the appropriate user interface widgets, including drawing events. </a:t>
            </a:r>
          </a:p>
          <a:p>
            <a:endParaRPr lang="en-US" sz="2400" dirty="0" smtClean="0">
              <a:solidFill>
                <a:schemeClr val="bg2"/>
              </a:solidFill>
            </a:endParaRPr>
          </a:p>
          <a:p>
            <a:r>
              <a:rPr lang="en-US" sz="2400" dirty="0" smtClean="0">
                <a:solidFill>
                  <a:schemeClr val="bg2"/>
                </a:solidFill>
              </a:rPr>
              <a:t>It is also the thread in which your application </a:t>
            </a:r>
            <a:r>
              <a:rPr lang="en-US" sz="2400" dirty="0" smtClean="0">
                <a:solidFill>
                  <a:srgbClr val="FF0000"/>
                </a:solidFill>
              </a:rPr>
              <a:t>interacts with components from the Android UI toolkit </a:t>
            </a:r>
            <a:r>
              <a:rPr lang="en-US" sz="2400" dirty="0" smtClean="0">
                <a:solidFill>
                  <a:schemeClr val="bg2"/>
                </a:solidFill>
              </a:rPr>
              <a:t>(such as </a:t>
            </a:r>
            <a:r>
              <a:rPr lang="en-US" sz="2400" dirty="0" err="1" smtClean="0">
                <a:solidFill>
                  <a:schemeClr val="bg2"/>
                </a:solidFill>
                <a:hlinkClick r:id="rId2"/>
              </a:rPr>
              <a:t>android.widget</a:t>
            </a:r>
            <a:r>
              <a:rPr lang="en-US" sz="2400" dirty="0" smtClean="0">
                <a:solidFill>
                  <a:schemeClr val="bg2"/>
                </a:solidFill>
              </a:rPr>
              <a:t> and </a:t>
            </a:r>
            <a:r>
              <a:rPr lang="en-US" sz="2400" dirty="0" err="1" smtClean="0">
                <a:solidFill>
                  <a:schemeClr val="bg2"/>
                </a:solidFill>
                <a:hlinkClick r:id="rId3"/>
              </a:rPr>
              <a:t>android.view</a:t>
            </a:r>
            <a:r>
              <a:rPr lang="en-US" sz="2400" dirty="0" smtClean="0">
                <a:solidFill>
                  <a:schemeClr val="bg2"/>
                </a:solidFill>
              </a:rPr>
              <a:t> packages)</a:t>
            </a:r>
          </a:p>
          <a:p>
            <a:endParaRPr lang="en-US" sz="2400" dirty="0" smtClean="0">
              <a:solidFill>
                <a:schemeClr val="bg2"/>
              </a:solidFill>
            </a:endParaRPr>
          </a:p>
          <a:p>
            <a:r>
              <a:rPr lang="en-US" sz="2400" dirty="0" smtClean="0">
                <a:solidFill>
                  <a:schemeClr val="bg2"/>
                </a:solidFill>
              </a:rPr>
              <a:t>The main thread is also sometimes called the </a:t>
            </a:r>
            <a:r>
              <a:rPr lang="en-US" sz="2400" dirty="0" smtClean="0">
                <a:solidFill>
                  <a:srgbClr val="FF0000"/>
                </a:solidFill>
              </a:rPr>
              <a:t>UI thread</a:t>
            </a:r>
            <a:r>
              <a:rPr lang="en-US" sz="2400" dirty="0" smtClean="0">
                <a:solidFill>
                  <a:schemeClr val="bg2"/>
                </a:solidFill>
              </a:rPr>
              <a:t>.</a:t>
            </a:r>
            <a:endParaRPr lang="en-US" sz="2400" dirty="0">
              <a:solidFill>
                <a:schemeClr val="bg2"/>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ANR</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1569660"/>
          </a:xfrm>
          <a:prstGeom prst="rect">
            <a:avLst/>
          </a:prstGeom>
          <a:noFill/>
        </p:spPr>
        <p:txBody>
          <a:bodyPr wrap="square" rtlCol="0">
            <a:spAutoFit/>
          </a:bodyPr>
          <a:lstStyle/>
          <a:p>
            <a:r>
              <a:rPr lang="en-US" sz="2400" dirty="0" smtClean="0">
                <a:solidFill>
                  <a:schemeClr val="bg2"/>
                </a:solidFill>
              </a:rPr>
              <a:t>In Android, the system </a:t>
            </a:r>
            <a:r>
              <a:rPr lang="en-US" sz="2400" dirty="0" smtClean="0">
                <a:solidFill>
                  <a:srgbClr val="FF0000"/>
                </a:solidFill>
              </a:rPr>
              <a:t>guards against applications that are insufficiently responsive for a period of time </a:t>
            </a:r>
            <a:r>
              <a:rPr lang="en-US" sz="2400" dirty="0" smtClean="0">
                <a:solidFill>
                  <a:schemeClr val="bg2"/>
                </a:solidFill>
              </a:rPr>
              <a:t>by displaying a dialog to the user, called the Application Not Responding (ANR) dialog</a:t>
            </a:r>
          </a:p>
        </p:txBody>
      </p:sp>
      <p:pic>
        <p:nvPicPr>
          <p:cNvPr id="7" name="Picture 2"/>
          <p:cNvPicPr>
            <a:picLocks noChangeAspect="1" noChangeArrowheads="1"/>
          </p:cNvPicPr>
          <p:nvPr/>
        </p:nvPicPr>
        <p:blipFill>
          <a:blip r:embed="rId2" cstate="print"/>
          <a:srcRect/>
          <a:stretch>
            <a:fillRect/>
          </a:stretch>
        </p:blipFill>
        <p:spPr bwMode="auto">
          <a:xfrm>
            <a:off x="5767460" y="2524425"/>
            <a:ext cx="3116407" cy="4145679"/>
          </a:xfrm>
          <a:prstGeom prst="rect">
            <a:avLst/>
          </a:prstGeom>
          <a:noFill/>
          <a:ln w="9525">
            <a:noFill/>
            <a:miter lim="800000"/>
            <a:headEnd/>
            <a:tailEnd/>
          </a:ln>
        </p:spPr>
      </p:pic>
      <p:sp>
        <p:nvSpPr>
          <p:cNvPr id="8" name="TextBox 7"/>
          <p:cNvSpPr txBox="1"/>
          <p:nvPr/>
        </p:nvSpPr>
        <p:spPr>
          <a:xfrm>
            <a:off x="570869" y="3719272"/>
            <a:ext cx="4977314" cy="1631216"/>
          </a:xfrm>
          <a:prstGeom prst="rect">
            <a:avLst/>
          </a:prstGeom>
          <a:noFill/>
        </p:spPr>
        <p:txBody>
          <a:bodyPr wrap="square" rtlCol="0">
            <a:spAutoFit/>
          </a:bodyPr>
          <a:lstStyle/>
          <a:p>
            <a:r>
              <a:rPr lang="en-US" sz="2000" dirty="0" smtClean="0">
                <a:solidFill>
                  <a:schemeClr val="bg2"/>
                </a:solidFill>
              </a:rPr>
              <a:t>For example: If an application </a:t>
            </a:r>
            <a:r>
              <a:rPr lang="en-US" sz="2000" dirty="0" smtClean="0">
                <a:solidFill>
                  <a:srgbClr val="FF0000"/>
                </a:solidFill>
              </a:rPr>
              <a:t>blocks</a:t>
            </a:r>
            <a:r>
              <a:rPr lang="en-US" sz="2000" dirty="0" smtClean="0">
                <a:solidFill>
                  <a:schemeClr val="bg2"/>
                </a:solidFill>
              </a:rPr>
              <a:t> on some I/O operation (frequently a network access), then the main application thread won't be able to process incoming user input events.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p:cNvSpPr/>
          <p:nvPr/>
        </p:nvSpPr>
        <p:spPr>
          <a:xfrm>
            <a:off x="581890" y="795647"/>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Service Overview</a:t>
            </a:r>
          </a:p>
          <a:p>
            <a:pPr marL="174625" lvl="1" indent="-174625"/>
            <a:r>
              <a:rPr lang="en-US" sz="2400" dirty="0" smtClean="0"/>
              <a:t>Process and Thread in Android</a:t>
            </a:r>
          </a:p>
          <a:p>
            <a:pPr marL="174625" lvl="1" indent="-174625"/>
            <a:r>
              <a:rPr lang="en-US" sz="2400" dirty="0" smtClean="0"/>
              <a:t>Intent and Intent Filter in Android</a:t>
            </a:r>
          </a:p>
          <a:p>
            <a:pPr marL="174625" lvl="1" indent="-174625"/>
            <a:r>
              <a:rPr lang="en-US" sz="2400" dirty="0" smtClean="0"/>
              <a:t>Started Service and Bound Service</a:t>
            </a:r>
          </a:p>
          <a:p>
            <a:pPr marL="174625" lvl="1" indent="-174625"/>
            <a:r>
              <a:rPr lang="en-US" sz="2400" dirty="0" smtClean="0"/>
              <a:t>System Service</a:t>
            </a:r>
            <a:endParaRPr lang="en-US" sz="2400" dirty="0" smtClean="0"/>
          </a:p>
        </p:txBody>
      </p:sp>
      <p:sp>
        <p:nvSpPr>
          <p:cNvPr id="4" name="Content Placeholder 3"/>
          <p:cNvSpPr>
            <a:spLocks noGrp="1"/>
          </p:cNvSpPr>
          <p:nvPr>
            <p:ph sz="quarter" idx="10"/>
          </p:nvPr>
        </p:nvSpPr>
        <p:spPr/>
        <p:txBody>
          <a:bodyPr/>
          <a:lstStyle/>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Trigger ANR Happen</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4647426"/>
          </a:xfrm>
          <a:prstGeom prst="rect">
            <a:avLst/>
          </a:prstGeom>
          <a:noFill/>
        </p:spPr>
        <p:txBody>
          <a:bodyPr wrap="square" rtlCol="0">
            <a:spAutoFit/>
          </a:bodyPr>
          <a:lstStyle/>
          <a:p>
            <a:r>
              <a:rPr lang="en-US" sz="2400" dirty="0" err="1" smtClean="0">
                <a:solidFill>
                  <a:schemeClr val="bg2"/>
                </a:solidFill>
              </a:rPr>
              <a:t>KeyDispatchTimeout</a:t>
            </a:r>
            <a:r>
              <a:rPr lang="en-US" sz="2400" dirty="0" smtClean="0">
                <a:solidFill>
                  <a:schemeClr val="bg2"/>
                </a:solidFill>
              </a:rPr>
              <a:t> (</a:t>
            </a:r>
            <a:r>
              <a:rPr lang="en-US" sz="2400" dirty="0" smtClean="0">
                <a:solidFill>
                  <a:srgbClr val="FF0000"/>
                </a:solidFill>
              </a:rPr>
              <a:t>5 seconds</a:t>
            </a:r>
            <a:r>
              <a:rPr lang="en-US" sz="2400" dirty="0" smtClean="0">
                <a:solidFill>
                  <a:schemeClr val="bg2"/>
                </a:solidFill>
              </a:rPr>
              <a:t>) – Most Case</a:t>
            </a:r>
          </a:p>
          <a:p>
            <a:r>
              <a:rPr lang="en-US" sz="2400" dirty="0" smtClean="0">
                <a:solidFill>
                  <a:schemeClr val="bg2"/>
                </a:solidFill>
              </a:rPr>
              <a:t>  --</a:t>
            </a:r>
            <a:r>
              <a:rPr lang="en-US" sz="2000" dirty="0" smtClean="0">
                <a:solidFill>
                  <a:schemeClr val="bg2"/>
                </a:solidFill>
              </a:rPr>
              <a:t>No response to an input event (e.g. key press, screen touch) within the specified time </a:t>
            </a:r>
          </a:p>
          <a:p>
            <a:pPr marL="438150" lvl="2" indent="-174625"/>
            <a:endParaRPr lang="en-US" sz="2800" dirty="0" smtClean="0">
              <a:solidFill>
                <a:schemeClr val="bg2"/>
              </a:solidFill>
            </a:endParaRPr>
          </a:p>
          <a:p>
            <a:pPr marL="174625" lvl="1" indent="-174625"/>
            <a:r>
              <a:rPr lang="en-US" sz="2400" dirty="0" err="1" smtClean="0">
                <a:solidFill>
                  <a:schemeClr val="bg2"/>
                </a:solidFill>
              </a:rPr>
              <a:t>BroadcastTimeout</a:t>
            </a:r>
            <a:r>
              <a:rPr lang="en-US" sz="2400" dirty="0" smtClean="0">
                <a:solidFill>
                  <a:schemeClr val="bg2"/>
                </a:solidFill>
              </a:rPr>
              <a:t> (</a:t>
            </a:r>
            <a:r>
              <a:rPr lang="en-US" sz="2400" dirty="0" smtClean="0">
                <a:solidFill>
                  <a:srgbClr val="FF0000"/>
                </a:solidFill>
              </a:rPr>
              <a:t>10 seconds</a:t>
            </a:r>
            <a:r>
              <a:rPr lang="en-US" sz="2400" dirty="0" smtClean="0">
                <a:solidFill>
                  <a:schemeClr val="bg2"/>
                </a:solidFill>
              </a:rPr>
              <a:t>)</a:t>
            </a:r>
          </a:p>
          <a:p>
            <a:pPr marL="174625" lvl="1" indent="-174625"/>
            <a:r>
              <a:rPr lang="en-US" sz="2400" dirty="0" smtClean="0">
                <a:solidFill>
                  <a:schemeClr val="bg2"/>
                </a:solidFill>
              </a:rPr>
              <a:t>  --</a:t>
            </a:r>
            <a:r>
              <a:rPr lang="en-US" sz="2000" dirty="0" smtClean="0">
                <a:solidFill>
                  <a:schemeClr val="bg2"/>
                </a:solidFill>
              </a:rPr>
              <a:t>A </a:t>
            </a:r>
            <a:r>
              <a:rPr lang="en-US" sz="2000" dirty="0" err="1" smtClean="0">
                <a:solidFill>
                  <a:schemeClr val="bg2"/>
                </a:solidFill>
              </a:rPr>
              <a:t>BroadcastReceiver</a:t>
            </a:r>
            <a:r>
              <a:rPr lang="en-US" sz="2000" dirty="0" smtClean="0">
                <a:solidFill>
                  <a:schemeClr val="bg2"/>
                </a:solidFill>
              </a:rPr>
              <a:t> hasn't finished executing within the specified time </a:t>
            </a:r>
          </a:p>
          <a:p>
            <a:pPr marL="438150" lvl="2" indent="-174625"/>
            <a:endParaRPr lang="en-US" sz="2800" dirty="0" smtClean="0">
              <a:solidFill>
                <a:schemeClr val="bg2"/>
              </a:solidFill>
            </a:endParaRPr>
          </a:p>
          <a:p>
            <a:r>
              <a:rPr lang="en-US" sz="2400" dirty="0" err="1" smtClean="0">
                <a:solidFill>
                  <a:schemeClr val="bg2"/>
                </a:solidFill>
              </a:rPr>
              <a:t>ServiceTimeout</a:t>
            </a:r>
            <a:r>
              <a:rPr lang="en-US" sz="2400" dirty="0" smtClean="0">
                <a:solidFill>
                  <a:schemeClr val="bg2"/>
                </a:solidFill>
              </a:rPr>
              <a:t> (</a:t>
            </a:r>
            <a:r>
              <a:rPr lang="en-US" sz="2400" dirty="0" smtClean="0">
                <a:solidFill>
                  <a:srgbClr val="FF0000"/>
                </a:solidFill>
              </a:rPr>
              <a:t>20 seconds</a:t>
            </a:r>
            <a:r>
              <a:rPr lang="en-US" sz="2400" dirty="0" smtClean="0">
                <a:solidFill>
                  <a:schemeClr val="bg2"/>
                </a:solidFill>
              </a:rPr>
              <a:t>)</a:t>
            </a:r>
          </a:p>
          <a:p>
            <a:r>
              <a:rPr lang="en-US" sz="2400" dirty="0" smtClean="0">
                <a:solidFill>
                  <a:schemeClr val="bg2"/>
                </a:solidFill>
              </a:rPr>
              <a:t>  --</a:t>
            </a:r>
            <a:r>
              <a:rPr lang="en-US" sz="2000" dirty="0" smtClean="0">
                <a:solidFill>
                  <a:schemeClr val="bg2"/>
                </a:solidFill>
              </a:rPr>
              <a:t>Service didn’t finish executing within the specified time </a:t>
            </a:r>
          </a:p>
          <a:p>
            <a:endParaRPr lang="en-US" sz="2800" dirty="0" smtClean="0">
              <a:solidFill>
                <a:schemeClr val="bg2"/>
              </a:solidFill>
            </a:endParaRPr>
          </a:p>
          <a:p>
            <a:endParaRPr lang="en-US" sz="2800" dirty="0" smtClean="0">
              <a:solidFill>
                <a:schemeClr val="bg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ANR </a:t>
            </a:r>
            <a:r>
              <a:rPr lang="en-US" dirty="0" smtClean="0"/>
              <a:t>Model</a:t>
            </a:r>
            <a:endParaRPr lang="en-US" dirty="0"/>
          </a:p>
        </p:txBody>
      </p:sp>
      <p:sp>
        <p:nvSpPr>
          <p:cNvPr id="5" name="Content Placeholder 4"/>
          <p:cNvSpPr>
            <a:spLocks noGrp="1"/>
          </p:cNvSpPr>
          <p:nvPr>
            <p:ph sz="quarter" idx="10"/>
          </p:nvPr>
        </p:nvSpPr>
        <p:spPr/>
        <p:txBody>
          <a:bodyPr/>
          <a:lstStyle/>
          <a:p>
            <a:endParaRPr lang="en-US"/>
          </a:p>
        </p:txBody>
      </p:sp>
      <p:sp>
        <p:nvSpPr>
          <p:cNvPr id="7" name="正方形/長方形 5"/>
          <p:cNvSpPr/>
          <p:nvPr/>
        </p:nvSpPr>
        <p:spPr>
          <a:xfrm>
            <a:off x="468923" y="1600200"/>
            <a:ext cx="4179277" cy="4419600"/>
          </a:xfrm>
          <a:prstGeom prst="rect">
            <a:avLst/>
          </a:prstGeom>
          <a:solidFill>
            <a:schemeClr val="bg1"/>
          </a:solidFill>
          <a:ln w="19050">
            <a:solidFill>
              <a:srgbClr val="0070C0"/>
            </a:solidFill>
          </a:ln>
          <a:effectLst>
            <a:outerShdw blurRad="279400" dist="88900" dir="2700000" sx="95000" sy="95000" algn="ctr" rotWithShape="0">
              <a:schemeClr val="accent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ja-JP" sz="1200" b="1" cap="all" smtClean="0">
                <a:ln w="0"/>
                <a:solidFill>
                  <a:schemeClr val="tx1"/>
                </a:solidFill>
                <a:effectLst>
                  <a:reflection blurRad="12700" stA="50000" endPos="50000" dist="5000" dir="5400000" sy="-100000" rotWithShape="0"/>
                </a:effectLst>
              </a:rPr>
              <a:t>Application Process</a:t>
            </a:r>
            <a:endParaRPr kumimoji="1" lang="ja-JP" altLang="en-US" sz="1200" b="1" cap="all">
              <a:ln w="0"/>
              <a:solidFill>
                <a:schemeClr val="tx1"/>
              </a:solidFill>
              <a:effectLst>
                <a:reflection blurRad="12700" stA="50000" endPos="50000" dist="5000" dir="5400000" sy="-100000" rotWithShape="0"/>
              </a:effectLst>
            </a:endParaRPr>
          </a:p>
        </p:txBody>
      </p:sp>
      <p:sp>
        <p:nvSpPr>
          <p:cNvPr id="8" name="正方形/長方形 4"/>
          <p:cNvSpPr/>
          <p:nvPr/>
        </p:nvSpPr>
        <p:spPr>
          <a:xfrm>
            <a:off x="609600" y="2057400"/>
            <a:ext cx="1905000" cy="3733800"/>
          </a:xfrm>
          <a:prstGeom prst="rect">
            <a:avLst/>
          </a:prstGeom>
          <a:solidFill>
            <a:srgbClr val="C00000"/>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smtClean="0">
                <a:ln w="18415" cmpd="sng">
                  <a:noFill/>
                  <a:prstDash val="solid"/>
                </a:ln>
                <a:solidFill>
                  <a:schemeClr val="tx1"/>
                </a:solidFill>
                <a:effectLst>
                  <a:outerShdw sx="1000" sy="1000" kx="-1800000" algn="bl" rotWithShape="0">
                    <a:prstClr val="black"/>
                  </a:outerShdw>
                </a:effectLst>
              </a:rPr>
              <a:t>  Main  </a:t>
            </a:r>
            <a:r>
              <a:rPr kumimoji="1" lang="en-US" altLang="ja-JP" sz="1200" smtClean="0">
                <a:ln w="18415" cmpd="sng">
                  <a:noFill/>
                  <a:prstDash val="solid"/>
                </a:ln>
                <a:solidFill>
                  <a:schemeClr val="tx1"/>
                </a:solidFill>
                <a:effectLst>
                  <a:outerShdw sx="1000" sy="1000" kx="-1800000" algn="bl" rotWithShape="0">
                    <a:prstClr val="black"/>
                  </a:outerShdw>
                </a:effectLst>
              </a:rPr>
              <a:t>Thread </a:t>
            </a:r>
          </a:p>
        </p:txBody>
      </p:sp>
      <p:sp>
        <p:nvSpPr>
          <p:cNvPr id="9" name="TextBox 8"/>
          <p:cNvSpPr txBox="1"/>
          <p:nvPr/>
        </p:nvSpPr>
        <p:spPr>
          <a:xfrm>
            <a:off x="1066800" y="2542401"/>
            <a:ext cx="1219200" cy="261610"/>
          </a:xfrm>
          <a:prstGeom prst="rect">
            <a:avLst/>
          </a:prstGeom>
          <a:solidFill>
            <a:srgbClr val="7030A0"/>
          </a:solidFill>
          <a:ln>
            <a:solidFill>
              <a:schemeClr val="tx2"/>
            </a:solidFill>
          </a:ln>
        </p:spPr>
        <p:txBody>
          <a:bodyPr wrap="square" rtlCol="0">
            <a:spAutoFit/>
          </a:bodyPr>
          <a:lstStyle/>
          <a:p>
            <a:r>
              <a:rPr lang="en-US" sz="1100" dirty="0" err="1" smtClean="0"/>
              <a:t>MessageQueue</a:t>
            </a:r>
            <a:endParaRPr lang="en-US" sz="1100" dirty="0"/>
          </a:p>
        </p:txBody>
      </p:sp>
      <p:cxnSp>
        <p:nvCxnSpPr>
          <p:cNvPr id="10" name="Straight Arrow Connector 9"/>
          <p:cNvCxnSpPr/>
          <p:nvPr/>
        </p:nvCxnSpPr>
        <p:spPr>
          <a:xfrm rot="5400000">
            <a:off x="1448594" y="3047206"/>
            <a:ext cx="3048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448594" y="3885406"/>
            <a:ext cx="3048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66800" y="3200400"/>
            <a:ext cx="1219200" cy="430887"/>
          </a:xfrm>
          <a:prstGeom prst="rect">
            <a:avLst/>
          </a:prstGeom>
          <a:solidFill>
            <a:srgbClr val="7030A0"/>
          </a:solidFill>
          <a:ln>
            <a:solidFill>
              <a:schemeClr val="tx2"/>
            </a:solidFill>
          </a:ln>
        </p:spPr>
        <p:txBody>
          <a:bodyPr wrap="square" rtlCol="0">
            <a:spAutoFit/>
          </a:bodyPr>
          <a:lstStyle/>
          <a:p>
            <a:r>
              <a:rPr lang="en-US" sz="1100" dirty="0" smtClean="0"/>
              <a:t>Get message</a:t>
            </a:r>
            <a:br>
              <a:rPr lang="en-US" sz="1100" dirty="0" smtClean="0"/>
            </a:br>
            <a:r>
              <a:rPr lang="en-US" sz="1100" dirty="0" smtClean="0"/>
              <a:t>(if no </a:t>
            </a:r>
            <a:r>
              <a:rPr lang="en-US" sz="1100" dirty="0" err="1" smtClean="0"/>
              <a:t>msg</a:t>
            </a:r>
            <a:r>
              <a:rPr lang="en-US" sz="1100" dirty="0" smtClean="0"/>
              <a:t>, wait)</a:t>
            </a:r>
            <a:endParaRPr lang="en-US" sz="1100" dirty="0"/>
          </a:p>
        </p:txBody>
      </p:sp>
      <p:sp>
        <p:nvSpPr>
          <p:cNvPr id="13" name="TextBox 12"/>
          <p:cNvSpPr txBox="1"/>
          <p:nvPr/>
        </p:nvSpPr>
        <p:spPr>
          <a:xfrm>
            <a:off x="1066800" y="4110335"/>
            <a:ext cx="1219200" cy="430887"/>
          </a:xfrm>
          <a:prstGeom prst="rect">
            <a:avLst/>
          </a:prstGeom>
          <a:solidFill>
            <a:srgbClr val="7030A0"/>
          </a:solidFill>
          <a:ln>
            <a:solidFill>
              <a:schemeClr val="tx2"/>
            </a:solidFill>
          </a:ln>
        </p:spPr>
        <p:txBody>
          <a:bodyPr wrap="square" rtlCol="0">
            <a:spAutoFit/>
          </a:bodyPr>
          <a:lstStyle/>
          <a:p>
            <a:r>
              <a:rPr lang="en-US" sz="1100" dirty="0" smtClean="0"/>
              <a:t>Handle</a:t>
            </a:r>
            <a:br>
              <a:rPr lang="en-US" sz="1100" dirty="0" smtClean="0"/>
            </a:br>
            <a:r>
              <a:rPr lang="en-US" sz="1100" dirty="0" smtClean="0"/>
              <a:t>Message</a:t>
            </a:r>
            <a:endParaRPr lang="en-US" sz="1100" dirty="0"/>
          </a:p>
        </p:txBody>
      </p:sp>
      <p:cxnSp>
        <p:nvCxnSpPr>
          <p:cNvPr id="14" name="Elbow Connector 43"/>
          <p:cNvCxnSpPr/>
          <p:nvPr/>
        </p:nvCxnSpPr>
        <p:spPr>
          <a:xfrm rot="5400000" flipH="1" flipV="1">
            <a:off x="195282" y="4028728"/>
            <a:ext cx="1414790" cy="281354"/>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正方形/長方形 4"/>
          <p:cNvSpPr/>
          <p:nvPr/>
        </p:nvSpPr>
        <p:spPr>
          <a:xfrm>
            <a:off x="3124200" y="31242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16" name="正方形/長方形 4"/>
          <p:cNvSpPr/>
          <p:nvPr/>
        </p:nvSpPr>
        <p:spPr>
          <a:xfrm>
            <a:off x="3048000" y="30480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17" name="正方形/長方形 4"/>
          <p:cNvSpPr/>
          <p:nvPr/>
        </p:nvSpPr>
        <p:spPr>
          <a:xfrm>
            <a:off x="2971800" y="29718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smtClean="0">
                <a:ln w="18415" cmpd="sng">
                  <a:noFill/>
                  <a:prstDash val="solid"/>
                </a:ln>
                <a:solidFill>
                  <a:schemeClr val="tx1"/>
                </a:solidFill>
                <a:effectLst>
                  <a:outerShdw sx="1000" sy="1000" kx="-1800000" algn="bl" rotWithShape="0">
                    <a:prstClr val="black"/>
                  </a:outerShdw>
                </a:effectLst>
              </a:rPr>
              <a:t>Activities</a:t>
            </a:r>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18" name="正方形/長方形 4"/>
          <p:cNvSpPr/>
          <p:nvPr/>
        </p:nvSpPr>
        <p:spPr>
          <a:xfrm>
            <a:off x="3124200" y="49530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19" name="正方形/長方形 4"/>
          <p:cNvSpPr/>
          <p:nvPr/>
        </p:nvSpPr>
        <p:spPr>
          <a:xfrm>
            <a:off x="3048000" y="48768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20" name="正方形/長方形 4"/>
          <p:cNvSpPr/>
          <p:nvPr/>
        </p:nvSpPr>
        <p:spPr>
          <a:xfrm>
            <a:off x="2971800" y="48006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b="1" dirty="0" smtClean="0">
                <a:ln w="18415" cmpd="sng">
                  <a:noFill/>
                  <a:prstDash val="solid"/>
                </a:ln>
                <a:solidFill>
                  <a:schemeClr val="tx1"/>
                </a:solidFill>
                <a:effectLst>
                  <a:outerShdw sx="1000" sy="1000" kx="-1800000" algn="bl" rotWithShape="0">
                    <a:prstClr val="black"/>
                  </a:outerShdw>
                </a:effectLst>
              </a:rPr>
              <a:t>Broadcast</a:t>
            </a:r>
            <a:br>
              <a:rPr lang="en-US" altLang="ja-JP" sz="1200" b="1" dirty="0" smtClean="0">
                <a:ln w="18415" cmpd="sng">
                  <a:noFill/>
                  <a:prstDash val="solid"/>
                </a:ln>
                <a:solidFill>
                  <a:schemeClr val="tx1"/>
                </a:solidFill>
                <a:effectLst>
                  <a:outerShdw sx="1000" sy="1000" kx="-1800000" algn="bl" rotWithShape="0">
                    <a:prstClr val="black"/>
                  </a:outerShdw>
                </a:effectLst>
              </a:rPr>
            </a:br>
            <a:r>
              <a:rPr lang="en-US" altLang="ja-JP" sz="1200" b="1" dirty="0" smtClean="0">
                <a:ln w="18415" cmpd="sng">
                  <a:noFill/>
                  <a:prstDash val="solid"/>
                </a:ln>
                <a:solidFill>
                  <a:schemeClr val="tx1"/>
                </a:solidFill>
                <a:effectLst>
                  <a:outerShdw sx="1000" sy="1000" kx="-1800000" algn="bl" rotWithShape="0">
                    <a:prstClr val="black"/>
                  </a:outerShdw>
                </a:effectLst>
              </a:rPr>
              <a:t>Receivers</a:t>
            </a:r>
            <a:endParaRPr kumimoji="1" lang="en-US" altLang="ja-JP" sz="1200" b="1" dirty="0" smtClean="0">
              <a:ln w="18415" cmpd="sng">
                <a:noFill/>
                <a:prstDash val="solid"/>
              </a:ln>
              <a:solidFill>
                <a:schemeClr val="tx1"/>
              </a:solidFill>
              <a:effectLst>
                <a:outerShdw sx="1000" sy="1000" kx="-1800000" algn="bl" rotWithShape="0">
                  <a:prstClr val="black"/>
                </a:outerShdw>
              </a:effectLst>
            </a:endParaRPr>
          </a:p>
        </p:txBody>
      </p:sp>
      <p:cxnSp>
        <p:nvCxnSpPr>
          <p:cNvPr id="21" name="Elbow Connector 20"/>
          <p:cNvCxnSpPr/>
          <p:nvPr/>
        </p:nvCxnSpPr>
        <p:spPr>
          <a:xfrm flipV="1">
            <a:off x="762000" y="4648200"/>
            <a:ext cx="838200" cy="228600"/>
          </a:xfrm>
          <a:prstGeom prst="bentConnector3">
            <a:avLst>
              <a:gd name="adj1" fmla="val 100000"/>
            </a:avLst>
          </a:prstGeom>
          <a:ln w="1905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2209800" y="3276600"/>
            <a:ext cx="685800" cy="6858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362200" y="4114800"/>
            <a:ext cx="609600" cy="762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286000" y="4648200"/>
            <a:ext cx="609600" cy="2286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2286000" y="3429000"/>
            <a:ext cx="609600" cy="6096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V="1">
            <a:off x="2362200" y="4191000"/>
            <a:ext cx="609600" cy="762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a:off x="2209800" y="4724400"/>
            <a:ext cx="685800" cy="3048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8" name="正方形/長方形 3"/>
          <p:cNvSpPr/>
          <p:nvPr/>
        </p:nvSpPr>
        <p:spPr>
          <a:xfrm>
            <a:off x="5562600" y="1618928"/>
            <a:ext cx="2209800" cy="4400872"/>
          </a:xfrm>
          <a:prstGeom prst="rect">
            <a:avLst/>
          </a:prstGeom>
          <a:solidFill>
            <a:schemeClr val="bg1"/>
          </a:solidFill>
          <a:ln w="19050">
            <a:solidFill>
              <a:srgbClr val="0070C0"/>
            </a:solidFill>
          </a:ln>
          <a:effectLst>
            <a:outerShdw blurRad="279400" dist="88900" dir="2700000" sx="95000" sy="95000" algn="ctr" rotWithShape="0">
              <a:schemeClr val="accent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ja-JP" sz="1200" b="1" cap="all" smtClean="0">
                <a:ln w="0"/>
                <a:solidFill>
                  <a:schemeClr val="tx1"/>
                </a:solidFill>
                <a:effectLst>
                  <a:reflection blurRad="12700" stA="50000" endPos="50000" dist="5000" dir="5400000" sy="-100000" rotWithShape="0"/>
                </a:effectLst>
              </a:rPr>
              <a:t>System Process</a:t>
            </a:r>
            <a:endParaRPr kumimoji="1" lang="ja-JP" altLang="en-US" sz="1200" b="1" cap="all">
              <a:ln w="0"/>
              <a:solidFill>
                <a:schemeClr val="tx1"/>
              </a:solidFill>
              <a:effectLst>
                <a:reflection blurRad="12700" stA="50000" endPos="50000" dist="5000" dir="5400000" sy="-100000" rotWithShape="0"/>
              </a:effectLst>
            </a:endParaRPr>
          </a:p>
        </p:txBody>
      </p:sp>
      <p:sp>
        <p:nvSpPr>
          <p:cNvPr id="29" name="正方形/長方形 4"/>
          <p:cNvSpPr/>
          <p:nvPr/>
        </p:nvSpPr>
        <p:spPr>
          <a:xfrm>
            <a:off x="5715000" y="2971800"/>
            <a:ext cx="1828800" cy="609600"/>
          </a:xfrm>
          <a:prstGeom prst="rect">
            <a:avLst/>
          </a:prstGeom>
          <a:solidFill>
            <a:srgbClr val="C00000"/>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100" dirty="0" smtClean="0">
                <a:ln w="18415" cmpd="sng">
                  <a:noFill/>
                  <a:prstDash val="solid"/>
                </a:ln>
                <a:solidFill>
                  <a:schemeClr val="tx1"/>
                </a:solidFill>
                <a:effectLst>
                  <a:outerShdw sx="1000" sy="1000" kx="-1800000" algn="bl" rotWithShape="0">
                    <a:prstClr val="black"/>
                  </a:outerShdw>
                </a:effectLst>
              </a:rPr>
              <a:t>InputDispatcher Thread</a:t>
            </a:r>
            <a:r>
              <a:rPr kumimoji="1" lang="en-US" altLang="ja-JP" sz="1100" dirty="0" smtClean="0">
                <a:ln w="18415" cmpd="sng">
                  <a:noFill/>
                  <a:prstDash val="solid"/>
                </a:ln>
                <a:solidFill>
                  <a:schemeClr val="tx1"/>
                </a:solidFill>
                <a:effectLst>
                  <a:outerShdw sx="1000" sy="1000" kx="-1800000" algn="bl" rotWithShape="0">
                    <a:prstClr val="black"/>
                  </a:outerShdw>
                </a:effectLst>
              </a:rPr>
              <a:t> </a:t>
            </a:r>
          </a:p>
        </p:txBody>
      </p:sp>
      <p:sp>
        <p:nvSpPr>
          <p:cNvPr id="30" name="正方形/長方形 4"/>
          <p:cNvSpPr/>
          <p:nvPr/>
        </p:nvSpPr>
        <p:spPr>
          <a:xfrm>
            <a:off x="5715000" y="4267200"/>
            <a:ext cx="1828800" cy="609600"/>
          </a:xfrm>
          <a:prstGeom prst="rect">
            <a:avLst/>
          </a:prstGeom>
          <a:solidFill>
            <a:srgbClr val="C00000"/>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100" dirty="0" err="1" smtClean="0">
                <a:ln w="18415" cmpd="sng">
                  <a:noFill/>
                  <a:prstDash val="solid"/>
                </a:ln>
                <a:solidFill>
                  <a:schemeClr val="tx1"/>
                </a:solidFill>
                <a:effectLst>
                  <a:outerShdw sx="1000" sy="1000" kx="-1800000" algn="bl" rotWithShape="0">
                    <a:prstClr val="black"/>
                  </a:outerShdw>
                </a:effectLst>
              </a:rPr>
              <a:t>ActivityManager</a:t>
            </a:r>
            <a:endParaRPr lang="en-US" altLang="ja-JP" sz="1100" dirty="0" smtClean="0">
              <a:ln w="18415" cmpd="sng">
                <a:noFill/>
                <a:prstDash val="solid"/>
              </a:ln>
              <a:solidFill>
                <a:schemeClr val="tx1"/>
              </a:solidFill>
              <a:effectLst>
                <a:outerShdw sx="1000" sy="1000" kx="-1800000" algn="bl" rotWithShape="0">
                  <a:prstClr val="black"/>
                </a:outerShdw>
              </a:effectLst>
            </a:endParaRPr>
          </a:p>
          <a:p>
            <a:pPr algn="ctr"/>
            <a:r>
              <a:rPr lang="en-US" altLang="ja-JP" sz="1100" dirty="0" smtClean="0">
                <a:ln w="18415" cmpd="sng">
                  <a:noFill/>
                  <a:prstDash val="solid"/>
                </a:ln>
                <a:solidFill>
                  <a:schemeClr val="tx1"/>
                </a:solidFill>
                <a:effectLst>
                  <a:outerShdw sx="1000" sy="1000" kx="-1800000" algn="bl" rotWithShape="0">
                    <a:prstClr val="black"/>
                  </a:outerShdw>
                </a:effectLst>
              </a:rPr>
              <a:t>Thread </a:t>
            </a:r>
          </a:p>
        </p:txBody>
      </p:sp>
      <p:sp>
        <p:nvSpPr>
          <p:cNvPr id="31" name="Left Arrow 30"/>
          <p:cNvSpPr/>
          <p:nvPr/>
        </p:nvSpPr>
        <p:spPr>
          <a:xfrm>
            <a:off x="4572000" y="3200401"/>
            <a:ext cx="1066800" cy="304800"/>
          </a:xfrm>
          <a:prstGeom prst="leftArrow">
            <a:avLst>
              <a:gd name="adj1" fmla="val 44565"/>
              <a:gd name="adj2" fmla="val 55435"/>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2" name="Left Arrow 31"/>
          <p:cNvSpPr/>
          <p:nvPr/>
        </p:nvSpPr>
        <p:spPr>
          <a:xfrm rot="742875">
            <a:off x="4572469" y="4247030"/>
            <a:ext cx="1110888" cy="285392"/>
          </a:xfrm>
          <a:prstGeom prst="leftArrow">
            <a:avLst>
              <a:gd name="adj1" fmla="val 44565"/>
              <a:gd name="adj2" fmla="val 55435"/>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3" name="Left Arrow 32"/>
          <p:cNvSpPr/>
          <p:nvPr/>
        </p:nvSpPr>
        <p:spPr>
          <a:xfrm rot="20767173">
            <a:off x="4542951" y="4810468"/>
            <a:ext cx="1118740" cy="317780"/>
          </a:xfrm>
          <a:prstGeom prst="leftArrow">
            <a:avLst>
              <a:gd name="adj1" fmla="val 44565"/>
              <a:gd name="adj2" fmla="val 55435"/>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4" name="TextBox 33"/>
          <p:cNvSpPr txBox="1"/>
          <p:nvPr/>
        </p:nvSpPr>
        <p:spPr>
          <a:xfrm>
            <a:off x="4691757" y="2999601"/>
            <a:ext cx="908069" cy="276999"/>
          </a:xfrm>
          <a:prstGeom prst="rect">
            <a:avLst/>
          </a:prstGeom>
          <a:noFill/>
        </p:spPr>
        <p:txBody>
          <a:bodyPr wrap="none" rtlCol="0">
            <a:spAutoFit/>
          </a:bodyPr>
          <a:lstStyle/>
          <a:p>
            <a:r>
              <a:rPr lang="en-US" sz="1200" b="1" dirty="0" smtClean="0">
                <a:solidFill>
                  <a:schemeClr val="bg2"/>
                </a:solidFill>
              </a:rPr>
              <a:t>Detect TO</a:t>
            </a:r>
            <a:endParaRPr lang="en-US" sz="1200" b="1" dirty="0">
              <a:solidFill>
                <a:schemeClr val="bg2"/>
              </a:solidFill>
            </a:endParaRPr>
          </a:p>
        </p:txBody>
      </p:sp>
      <p:sp>
        <p:nvSpPr>
          <p:cNvPr id="35" name="TextBox 34"/>
          <p:cNvSpPr txBox="1"/>
          <p:nvPr/>
        </p:nvSpPr>
        <p:spPr>
          <a:xfrm rot="704646">
            <a:off x="4729946" y="4097807"/>
            <a:ext cx="908069" cy="276999"/>
          </a:xfrm>
          <a:prstGeom prst="rect">
            <a:avLst/>
          </a:prstGeom>
          <a:noFill/>
        </p:spPr>
        <p:txBody>
          <a:bodyPr wrap="none" rtlCol="0">
            <a:spAutoFit/>
          </a:bodyPr>
          <a:lstStyle/>
          <a:p>
            <a:r>
              <a:rPr lang="en-US" sz="1200" b="1" dirty="0" smtClean="0">
                <a:solidFill>
                  <a:schemeClr val="bg2"/>
                </a:solidFill>
              </a:rPr>
              <a:t>Detect TO</a:t>
            </a:r>
            <a:endParaRPr lang="en-US" sz="1200" b="1" dirty="0">
              <a:solidFill>
                <a:schemeClr val="bg2"/>
              </a:solidFill>
            </a:endParaRPr>
          </a:p>
        </p:txBody>
      </p:sp>
      <p:sp>
        <p:nvSpPr>
          <p:cNvPr id="36" name="TextBox 35"/>
          <p:cNvSpPr txBox="1"/>
          <p:nvPr/>
        </p:nvSpPr>
        <p:spPr>
          <a:xfrm rot="20820760">
            <a:off x="4653746" y="4648200"/>
            <a:ext cx="908069" cy="276999"/>
          </a:xfrm>
          <a:prstGeom prst="rect">
            <a:avLst/>
          </a:prstGeom>
          <a:noFill/>
        </p:spPr>
        <p:txBody>
          <a:bodyPr wrap="none" rtlCol="0">
            <a:spAutoFit/>
          </a:bodyPr>
          <a:lstStyle/>
          <a:p>
            <a:r>
              <a:rPr lang="en-US" sz="1200" b="1" dirty="0" smtClean="0">
                <a:solidFill>
                  <a:schemeClr val="bg2"/>
                </a:solidFill>
              </a:rPr>
              <a:t>Detect TO</a:t>
            </a:r>
            <a:endParaRPr lang="en-US" sz="1200" b="1" dirty="0">
              <a:solidFill>
                <a:schemeClr val="bg2"/>
              </a:solidFill>
            </a:endParaRPr>
          </a:p>
        </p:txBody>
      </p:sp>
      <p:sp>
        <p:nvSpPr>
          <p:cNvPr id="37" name="正方形/長方形 3"/>
          <p:cNvSpPr/>
          <p:nvPr/>
        </p:nvSpPr>
        <p:spPr>
          <a:xfrm>
            <a:off x="7910950" y="4572000"/>
            <a:ext cx="1005840" cy="365760"/>
          </a:xfrm>
          <a:prstGeom prst="rect">
            <a:avLst/>
          </a:prstGeom>
          <a:solidFill>
            <a:schemeClr val="bg1"/>
          </a:solidFill>
          <a:ln w="19050">
            <a:solidFill>
              <a:srgbClr val="0070C0"/>
            </a:solidFill>
          </a:ln>
          <a:effectLst>
            <a:outerShdw blurRad="279400" dist="88900" dir="2700000" sx="95000" sy="95000" algn="ctr" rotWithShape="0">
              <a:schemeClr val="accent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ja-JP" b="1" cap="all" dirty="0" smtClean="0">
                <a:ln w="0"/>
                <a:solidFill>
                  <a:schemeClr val="tx1"/>
                </a:solidFill>
                <a:effectLst>
                  <a:reflection blurRad="12700" stA="50000" endPos="50000" dist="5000" dir="5400000" sy="-100000" rotWithShape="0"/>
                </a:effectLst>
              </a:rPr>
              <a:t>Process</a:t>
            </a:r>
            <a:endParaRPr kumimoji="1" lang="ja-JP" altLang="en-US" b="1" cap="all" dirty="0">
              <a:ln w="0"/>
              <a:solidFill>
                <a:schemeClr val="tx1"/>
              </a:solidFill>
              <a:effectLst>
                <a:reflection blurRad="12700" stA="50000" endPos="50000" dist="5000" dir="5400000" sy="-100000" rotWithShape="0"/>
              </a:effectLst>
            </a:endParaRPr>
          </a:p>
        </p:txBody>
      </p:sp>
      <p:sp>
        <p:nvSpPr>
          <p:cNvPr id="38" name="正方形/長方形 4"/>
          <p:cNvSpPr/>
          <p:nvPr/>
        </p:nvSpPr>
        <p:spPr>
          <a:xfrm>
            <a:off x="7910950" y="5105400"/>
            <a:ext cx="1005840" cy="365760"/>
          </a:xfrm>
          <a:prstGeom prst="rect">
            <a:avLst/>
          </a:prstGeom>
          <a:solidFill>
            <a:srgbClr val="C00000"/>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dirty="0" smtClean="0">
                <a:ln w="18415" cmpd="sng">
                  <a:noFill/>
                  <a:prstDash val="solid"/>
                </a:ln>
                <a:solidFill>
                  <a:schemeClr val="tx1"/>
                </a:solidFill>
                <a:effectLst>
                  <a:outerShdw sx="1000" sy="1000" kx="-1800000" algn="bl" rotWithShape="0">
                    <a:prstClr val="black"/>
                  </a:outerShdw>
                </a:effectLst>
              </a:rPr>
              <a:t>Thread</a:t>
            </a:r>
            <a:endParaRPr kumimoji="1" lang="en-US" altLang="ja-JP" sz="1200" dirty="0" smtClean="0">
              <a:ln w="18415" cmpd="sng">
                <a:noFill/>
                <a:prstDash val="solid"/>
              </a:ln>
              <a:solidFill>
                <a:schemeClr val="tx1"/>
              </a:solidFill>
              <a:effectLst>
                <a:outerShdw sx="1000" sy="1000" kx="-1800000" algn="bl" rotWithShape="0">
                  <a:prstClr val="black"/>
                </a:outerShdw>
              </a:effectLst>
            </a:endParaRPr>
          </a:p>
        </p:txBody>
      </p:sp>
      <p:sp>
        <p:nvSpPr>
          <p:cNvPr id="39" name="正方形/長方形 4"/>
          <p:cNvSpPr/>
          <p:nvPr/>
        </p:nvSpPr>
        <p:spPr>
          <a:xfrm>
            <a:off x="7910950" y="5638800"/>
            <a:ext cx="1005840" cy="36576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200" dirty="0" smtClean="0">
                <a:ln w="18415" cmpd="sng">
                  <a:noFill/>
                  <a:prstDash val="solid"/>
                </a:ln>
                <a:solidFill>
                  <a:schemeClr val="tx1"/>
                </a:solidFill>
                <a:effectLst>
                  <a:outerShdw sx="1000" sy="1000" kx="-1800000" algn="bl" rotWithShape="0">
                    <a:prstClr val="black"/>
                  </a:outerShdw>
                </a:effectLst>
              </a:rPr>
              <a:t>Component</a:t>
            </a:r>
            <a:endParaRPr kumimoji="1" lang="en-US" altLang="ja-JP" sz="1200" dirty="0" smtClean="0">
              <a:ln w="18415" cmpd="sng">
                <a:noFill/>
                <a:prstDash val="solid"/>
              </a:ln>
              <a:solidFill>
                <a:schemeClr val="tx1"/>
              </a:solidFill>
              <a:effectLst>
                <a:outerShdw sx="1000" sy="1000" kx="-1800000" algn="bl" rotWithShape="0">
                  <a:prstClr val="black"/>
                </a:outerShdw>
              </a:effectLst>
            </a:endParaRPr>
          </a:p>
        </p:txBody>
      </p:sp>
      <p:sp>
        <p:nvSpPr>
          <p:cNvPr id="40" name="TextBox 39"/>
          <p:cNvSpPr txBox="1"/>
          <p:nvPr/>
        </p:nvSpPr>
        <p:spPr>
          <a:xfrm>
            <a:off x="7858500" y="4114800"/>
            <a:ext cx="1156983" cy="276999"/>
          </a:xfrm>
          <a:prstGeom prst="rect">
            <a:avLst/>
          </a:prstGeom>
          <a:noFill/>
        </p:spPr>
        <p:txBody>
          <a:bodyPr wrap="none" rtlCol="0">
            <a:spAutoFit/>
          </a:bodyPr>
          <a:lstStyle/>
          <a:p>
            <a:r>
              <a:rPr lang="en-US" sz="1200" b="1" dirty="0" smtClean="0">
                <a:solidFill>
                  <a:schemeClr val="bg2"/>
                </a:solidFill>
              </a:rPr>
              <a:t>TO: Time Out</a:t>
            </a:r>
            <a:endParaRPr lang="en-US" sz="1200" b="1" dirty="0">
              <a:solidFill>
                <a:schemeClr val="bg2"/>
              </a:solidFill>
            </a:endParaRPr>
          </a:p>
        </p:txBody>
      </p:sp>
      <p:sp>
        <p:nvSpPr>
          <p:cNvPr id="41" name="正方形/長方形 4"/>
          <p:cNvSpPr/>
          <p:nvPr/>
        </p:nvSpPr>
        <p:spPr>
          <a:xfrm>
            <a:off x="3124200" y="41148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42" name="正方形/長方形 4"/>
          <p:cNvSpPr/>
          <p:nvPr/>
        </p:nvSpPr>
        <p:spPr>
          <a:xfrm>
            <a:off x="3048000" y="40386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smtClean="0">
              <a:ln w="18415" cmpd="sng">
                <a:noFill/>
                <a:prstDash val="solid"/>
              </a:ln>
              <a:solidFill>
                <a:schemeClr val="tx1"/>
              </a:solidFill>
              <a:effectLst>
                <a:outerShdw sx="1000" sy="1000" kx="-1800000" algn="bl" rotWithShape="0">
                  <a:prstClr val="black"/>
                </a:outerShdw>
              </a:effectLst>
            </a:endParaRPr>
          </a:p>
        </p:txBody>
      </p:sp>
      <p:sp>
        <p:nvSpPr>
          <p:cNvPr id="43" name="正方形/長方形 4"/>
          <p:cNvSpPr/>
          <p:nvPr/>
        </p:nvSpPr>
        <p:spPr>
          <a:xfrm>
            <a:off x="2971800" y="3962400"/>
            <a:ext cx="1371600" cy="457200"/>
          </a:xfrm>
          <a:prstGeom prst="rect">
            <a:avLst/>
          </a:prstGeom>
          <a:solidFill>
            <a:srgbClr val="0070C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100" b="1" dirty="0" smtClean="0">
                <a:ln w="18415" cmpd="sng">
                  <a:noFill/>
                  <a:prstDash val="solid"/>
                </a:ln>
                <a:solidFill>
                  <a:schemeClr val="tx1"/>
                </a:solidFill>
                <a:effectLst>
                  <a:outerShdw sx="1000" sy="1000" kx="-1800000" algn="bl" rotWithShape="0">
                    <a:prstClr val="black"/>
                  </a:outerShdw>
                </a:effectLst>
              </a:rPr>
              <a:t>Services</a:t>
            </a:r>
          </a:p>
          <a:p>
            <a:r>
              <a:rPr kumimoji="1" lang="en-US" altLang="ja-JP" sz="1100" b="1" dirty="0" smtClean="0">
                <a:ln w="18415" cmpd="sng">
                  <a:noFill/>
                  <a:prstDash val="solid"/>
                </a:ln>
                <a:solidFill>
                  <a:schemeClr val="tx1"/>
                </a:solidFill>
                <a:effectLst>
                  <a:outerShdw sx="1000" sy="1000" kx="-1800000" algn="bl" rotWithShape="0">
                    <a:prstClr val="black"/>
                  </a:outerShdw>
                </a:effectLst>
              </a:rPr>
              <a:t>(usually just one)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smtClean="0"/>
              <a:t>to Fixed ANR Problem #1</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1631216"/>
          </a:xfrm>
          <a:prstGeom prst="rect">
            <a:avLst/>
          </a:prstGeom>
          <a:noFill/>
        </p:spPr>
        <p:txBody>
          <a:bodyPr wrap="square" rtlCol="0">
            <a:spAutoFit/>
          </a:bodyPr>
          <a:lstStyle/>
          <a:p>
            <a:r>
              <a:rPr lang="en-US" sz="2000" dirty="0" smtClean="0">
                <a:solidFill>
                  <a:schemeClr val="bg2"/>
                </a:solidFill>
              </a:rPr>
              <a:t>A common solution to this problem is providing an I/O API that implements a synchronous interface by using non-blocking I/O internally, and </a:t>
            </a:r>
            <a:r>
              <a:rPr lang="en-US" sz="2000" dirty="0" smtClean="0">
                <a:solidFill>
                  <a:srgbClr val="FF0000"/>
                </a:solidFill>
              </a:rPr>
              <a:t>scheduling another user thread or fiber while the I/O operation is in progress</a:t>
            </a:r>
            <a:endParaRPr lang="en-US" sz="2000" dirty="0" smtClean="0">
              <a:solidFill>
                <a:schemeClr val="bg2"/>
              </a:solidFill>
            </a:endParaRPr>
          </a:p>
          <a:p>
            <a:r>
              <a:rPr lang="en-US" sz="2000" dirty="0" smtClean="0">
                <a:solidFill>
                  <a:schemeClr val="bg2"/>
                </a:solidFill>
              </a:rPr>
              <a:t>  --In Android it is named as </a:t>
            </a:r>
            <a:r>
              <a:rPr lang="en-US" sz="2000" dirty="0" smtClean="0">
                <a:solidFill>
                  <a:srgbClr val="FF0000"/>
                </a:solidFill>
              </a:rPr>
              <a:t>Worker Thread</a:t>
            </a:r>
          </a:p>
        </p:txBody>
      </p:sp>
      <p:pic>
        <p:nvPicPr>
          <p:cNvPr id="5122" name="Picture 2"/>
          <p:cNvPicPr>
            <a:picLocks noChangeAspect="1" noChangeArrowheads="1"/>
          </p:cNvPicPr>
          <p:nvPr/>
        </p:nvPicPr>
        <p:blipFill>
          <a:blip r:embed="rId2" cstate="print"/>
          <a:srcRect/>
          <a:stretch>
            <a:fillRect/>
          </a:stretch>
        </p:blipFill>
        <p:spPr bwMode="auto">
          <a:xfrm>
            <a:off x="544985" y="3090986"/>
            <a:ext cx="5162550" cy="146685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2914008" y="4701744"/>
            <a:ext cx="5762625" cy="2057400"/>
          </a:xfrm>
          <a:prstGeom prst="rect">
            <a:avLst/>
          </a:prstGeom>
          <a:noFill/>
          <a:ln w="9525">
            <a:noFill/>
            <a:miter lim="800000"/>
            <a:headEnd/>
            <a:tailEnd/>
          </a:ln>
        </p:spPr>
      </p:pic>
      <p:sp>
        <p:nvSpPr>
          <p:cNvPr id="7" name="Multiply 6"/>
          <p:cNvSpPr/>
          <p:nvPr/>
        </p:nvSpPr>
        <p:spPr>
          <a:xfrm>
            <a:off x="4028303" y="3150973"/>
            <a:ext cx="407773" cy="37070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p:cNvSpPr/>
          <p:nvPr/>
        </p:nvSpPr>
        <p:spPr>
          <a:xfrm>
            <a:off x="6573795" y="4782065"/>
            <a:ext cx="259491" cy="24713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p:cNvPicPr>
            <a:picLocks noChangeAspect="1" noChangeArrowheads="1"/>
          </p:cNvPicPr>
          <p:nvPr/>
        </p:nvPicPr>
        <p:blipFill>
          <a:blip r:embed="rId4" cstate="print"/>
          <a:srcRect/>
          <a:stretch>
            <a:fillRect/>
          </a:stretch>
        </p:blipFill>
        <p:spPr bwMode="auto">
          <a:xfrm>
            <a:off x="5799237" y="3298096"/>
            <a:ext cx="3258264" cy="952628"/>
          </a:xfrm>
          <a:prstGeom prst="rect">
            <a:avLst/>
          </a:prstGeom>
          <a:noFill/>
          <a:ln w="9525">
            <a:noFill/>
            <a:miter lim="800000"/>
            <a:headEnd/>
            <a:tailEnd/>
          </a:ln>
        </p:spPr>
      </p:pic>
      <p:sp>
        <p:nvSpPr>
          <p:cNvPr id="10" name="Rounded Rectangle 9"/>
          <p:cNvSpPr/>
          <p:nvPr/>
        </p:nvSpPr>
        <p:spPr>
          <a:xfrm>
            <a:off x="543697" y="5140412"/>
            <a:ext cx="2113006" cy="90204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the </a:t>
            </a:r>
            <a:r>
              <a:rPr lang="en-US" sz="1600" dirty="0" err="1" smtClean="0">
                <a:solidFill>
                  <a:sysClr val="windowText" lastClr="000000"/>
                </a:solidFill>
              </a:rPr>
              <a:t>Andoid</a:t>
            </a:r>
            <a:r>
              <a:rPr lang="en-US" sz="1600" dirty="0" smtClean="0">
                <a:solidFill>
                  <a:sysClr val="windowText" lastClr="000000"/>
                </a:solidFill>
              </a:rPr>
              <a:t> UI toolkit is </a:t>
            </a:r>
            <a:r>
              <a:rPr lang="en-US" sz="1600" i="1" dirty="0" smtClean="0">
                <a:solidFill>
                  <a:srgbClr val="FF0000"/>
                </a:solidFill>
              </a:rPr>
              <a:t>NOT</a:t>
            </a:r>
            <a:r>
              <a:rPr lang="en-US" sz="1600" dirty="0" smtClean="0">
                <a:solidFill>
                  <a:sysClr val="windowText" lastClr="000000"/>
                </a:solidFill>
              </a:rPr>
              <a:t> thread-safe</a:t>
            </a:r>
            <a:endParaRPr lang="en-US" sz="1600"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blinds(horizontal)">
                                      <p:cBhvr>
                                        <p:cTn id="17" dur="500"/>
                                        <p:tgtEl>
                                          <p:spTgt spid="5124"/>
                                        </p:tgtEl>
                                      </p:cBhvr>
                                    </p:animEffect>
                                  </p:childTnLst>
                                </p:cTn>
                              </p:par>
                              <p:par>
                                <p:cTn id="18" presetID="3" presetClass="entr" presetSubtype="10" fill="hold" nodeType="withEffect">
                                  <p:stCondLst>
                                    <p:cond delay="0"/>
                                  </p:stCondLst>
                                  <p:childTnLst>
                                    <p:set>
                                      <p:cBhvr>
                                        <p:cTn id="19" dur="1" fill="hold">
                                          <p:stCondLst>
                                            <p:cond delay="0"/>
                                          </p:stCondLst>
                                        </p:cTn>
                                        <p:tgtEl>
                                          <p:spTgt spid="5123"/>
                                        </p:tgtEl>
                                        <p:attrNameLst>
                                          <p:attrName>style.visibility</p:attrName>
                                        </p:attrNameLst>
                                      </p:cBhvr>
                                      <p:to>
                                        <p:strVal val="visible"/>
                                      </p:to>
                                    </p:set>
                                    <p:animEffect transition="in" filter="blinds(horizontal)">
                                      <p:cBhvr>
                                        <p:cTn id="20" dur="500"/>
                                        <p:tgtEl>
                                          <p:spTgt spid="512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Thread-safe</a:t>
            </a:r>
            <a:endParaRPr lang="en-US" dirty="0"/>
          </a:p>
        </p:txBody>
      </p:sp>
      <p:sp>
        <p:nvSpPr>
          <p:cNvPr id="6" name="TextBox 5"/>
          <p:cNvSpPr txBox="1"/>
          <p:nvPr/>
        </p:nvSpPr>
        <p:spPr>
          <a:xfrm>
            <a:off x="504967" y="1392072"/>
            <a:ext cx="8215952" cy="3170099"/>
          </a:xfrm>
          <a:prstGeom prst="rect">
            <a:avLst/>
          </a:prstGeom>
          <a:noFill/>
        </p:spPr>
        <p:txBody>
          <a:bodyPr wrap="square" rtlCol="0">
            <a:spAutoFit/>
          </a:bodyPr>
          <a:lstStyle/>
          <a:p>
            <a:r>
              <a:rPr lang="en-US" sz="2000" b="1" dirty="0" smtClean="0">
                <a:solidFill>
                  <a:schemeClr val="bg2"/>
                </a:solidFill>
              </a:rPr>
              <a:t>Thread safety</a:t>
            </a:r>
            <a:r>
              <a:rPr lang="en-US" sz="2000" dirty="0" smtClean="0">
                <a:solidFill>
                  <a:schemeClr val="bg2"/>
                </a:solidFill>
              </a:rPr>
              <a:t> is a computer programming concept applicable in the </a:t>
            </a:r>
            <a:r>
              <a:rPr lang="en-US" sz="2000" dirty="0" smtClean="0">
                <a:solidFill>
                  <a:srgbClr val="FF0000"/>
                </a:solidFill>
              </a:rPr>
              <a:t>context of multi-threaded</a:t>
            </a:r>
            <a:r>
              <a:rPr lang="en-US" sz="2000" dirty="0" smtClean="0">
                <a:solidFill>
                  <a:schemeClr val="bg2"/>
                </a:solidFill>
              </a:rPr>
              <a:t> programs</a:t>
            </a:r>
            <a:endParaRPr lang="en-US" sz="2000" u="sng" dirty="0" smtClean="0">
              <a:solidFill>
                <a:srgbClr val="FF0000"/>
              </a:solidFill>
            </a:endParaRPr>
          </a:p>
          <a:p>
            <a:endParaRPr lang="en-US" sz="2000" dirty="0" smtClean="0">
              <a:solidFill>
                <a:schemeClr val="bg2"/>
              </a:solidFill>
            </a:endParaRPr>
          </a:p>
          <a:p>
            <a:r>
              <a:rPr lang="en-US" sz="2000" dirty="0" smtClean="0">
                <a:solidFill>
                  <a:schemeClr val="bg2"/>
                </a:solidFill>
              </a:rPr>
              <a:t>A piece of code is </a:t>
            </a:r>
            <a:r>
              <a:rPr lang="en-US" sz="2000" b="1" dirty="0" smtClean="0">
                <a:solidFill>
                  <a:schemeClr val="bg2"/>
                </a:solidFill>
              </a:rPr>
              <a:t>thread-safe</a:t>
            </a:r>
            <a:r>
              <a:rPr lang="en-US" sz="2000" dirty="0" smtClean="0">
                <a:solidFill>
                  <a:schemeClr val="bg2"/>
                </a:solidFill>
              </a:rPr>
              <a:t> if it only </a:t>
            </a:r>
            <a:r>
              <a:rPr lang="en-US" sz="2000" dirty="0" smtClean="0">
                <a:solidFill>
                  <a:srgbClr val="FF0000"/>
                </a:solidFill>
              </a:rPr>
              <a:t>manipulates shared data structures</a:t>
            </a:r>
            <a:r>
              <a:rPr lang="en-US" sz="2000" dirty="0" smtClean="0">
                <a:solidFill>
                  <a:schemeClr val="bg2"/>
                </a:solidFill>
              </a:rPr>
              <a:t> in a manner that guarantees safe execution by multiple threads at the same time.</a:t>
            </a:r>
          </a:p>
          <a:p>
            <a:endParaRPr lang="en-US" sz="2000" dirty="0" smtClean="0">
              <a:solidFill>
                <a:schemeClr val="bg2"/>
              </a:solidFill>
            </a:endParaRPr>
          </a:p>
          <a:p>
            <a:r>
              <a:rPr lang="en-US" sz="2000" dirty="0" smtClean="0">
                <a:solidFill>
                  <a:schemeClr val="bg2"/>
                </a:solidFill>
              </a:rPr>
              <a:t>For example in Android:</a:t>
            </a:r>
          </a:p>
          <a:p>
            <a:r>
              <a:rPr lang="en-US" sz="2000" dirty="0" smtClean="0">
                <a:solidFill>
                  <a:schemeClr val="bg2"/>
                </a:solidFill>
                <a:hlinkClick r:id="rId2"/>
              </a:rPr>
              <a:t>IBinder</a:t>
            </a:r>
            <a:r>
              <a:rPr lang="en-US" sz="2000" dirty="0" smtClean="0">
                <a:solidFill>
                  <a:schemeClr val="bg2"/>
                </a:solidFill>
              </a:rPr>
              <a:t> methods must, therefore, be implemented to be thread-safe, </a:t>
            </a:r>
            <a:r>
              <a:rPr lang="en-US" sz="2000" dirty="0" smtClean="0">
                <a:solidFill>
                  <a:srgbClr val="FF0000"/>
                </a:solidFill>
              </a:rPr>
              <a:t>so methods of service must be thread-safe </a:t>
            </a:r>
          </a:p>
        </p:txBody>
      </p:sp>
      <p:pic>
        <p:nvPicPr>
          <p:cNvPr id="11" name="Picture 2"/>
          <p:cNvPicPr>
            <a:picLocks noChangeAspect="1" noChangeArrowheads="1"/>
          </p:cNvPicPr>
          <p:nvPr/>
        </p:nvPicPr>
        <p:blipFill>
          <a:blip r:embed="rId3" cstate="print"/>
          <a:srcRect/>
          <a:stretch>
            <a:fillRect/>
          </a:stretch>
        </p:blipFill>
        <p:spPr bwMode="auto">
          <a:xfrm>
            <a:off x="5145564" y="4263082"/>
            <a:ext cx="3859024" cy="2372497"/>
          </a:xfrm>
          <a:prstGeom prst="rect">
            <a:avLst/>
          </a:prstGeom>
          <a:noFill/>
          <a:ln w="9525">
            <a:noFill/>
            <a:miter lim="800000"/>
            <a:headEnd/>
            <a:tailEnd/>
          </a:ln>
        </p:spPr>
      </p:pic>
      <p:sp>
        <p:nvSpPr>
          <p:cNvPr id="12" name="Rectangle 11"/>
          <p:cNvSpPr/>
          <p:nvPr/>
        </p:nvSpPr>
        <p:spPr>
          <a:xfrm flipH="1">
            <a:off x="7920682" y="5029200"/>
            <a:ext cx="271848" cy="1236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smtClean="0"/>
              <a:t>to Fixed ANR Problem #2</a:t>
            </a:r>
            <a:endParaRPr lang="en-US" dirty="0"/>
          </a:p>
        </p:txBody>
      </p:sp>
      <p:sp>
        <p:nvSpPr>
          <p:cNvPr id="6" name="TextBox 5"/>
          <p:cNvSpPr txBox="1"/>
          <p:nvPr/>
        </p:nvSpPr>
        <p:spPr>
          <a:xfrm>
            <a:off x="504967" y="1392072"/>
            <a:ext cx="8215952" cy="1323439"/>
          </a:xfrm>
          <a:prstGeom prst="rect">
            <a:avLst/>
          </a:prstGeom>
          <a:noFill/>
        </p:spPr>
        <p:txBody>
          <a:bodyPr wrap="square" rtlCol="0">
            <a:spAutoFit/>
          </a:bodyPr>
          <a:lstStyle/>
          <a:p>
            <a:r>
              <a:rPr lang="en-US" sz="2000" dirty="0" err="1" smtClean="0">
                <a:solidFill>
                  <a:schemeClr val="bg2"/>
                </a:solidFill>
                <a:hlinkClick r:id="rId2"/>
              </a:rPr>
              <a:t>AsyncTask</a:t>
            </a:r>
            <a:r>
              <a:rPr lang="en-US" sz="2000" dirty="0" smtClean="0">
                <a:solidFill>
                  <a:schemeClr val="bg2"/>
                </a:solidFill>
              </a:rPr>
              <a:t> allows you </a:t>
            </a:r>
            <a:r>
              <a:rPr lang="en-US" sz="2000" dirty="0" smtClean="0">
                <a:solidFill>
                  <a:srgbClr val="FF0000"/>
                </a:solidFill>
              </a:rPr>
              <a:t>to perform asynchronous work on your user interface</a:t>
            </a:r>
            <a:r>
              <a:rPr lang="en-US" sz="2000" dirty="0" smtClean="0">
                <a:solidFill>
                  <a:schemeClr val="bg2"/>
                </a:solidFill>
              </a:rPr>
              <a:t>. It performs the blocking operations in a worker thread and then publishes the results on the UI thread, </a:t>
            </a:r>
            <a:r>
              <a:rPr lang="en-US" sz="2000" dirty="0" smtClean="0">
                <a:solidFill>
                  <a:srgbClr val="FF0000"/>
                </a:solidFill>
              </a:rPr>
              <a:t>without requiring you to handle threads and/or handlers yourself</a:t>
            </a:r>
            <a:r>
              <a:rPr lang="en-US" sz="2000" dirty="0" smtClean="0">
                <a:solidFill>
                  <a:schemeClr val="bg2"/>
                </a:solidFill>
              </a:rPr>
              <a:t>.</a:t>
            </a:r>
          </a:p>
        </p:txBody>
      </p:sp>
      <p:pic>
        <p:nvPicPr>
          <p:cNvPr id="6146" name="Picture 2"/>
          <p:cNvPicPr>
            <a:picLocks noChangeAspect="1" noChangeArrowheads="1"/>
          </p:cNvPicPr>
          <p:nvPr/>
        </p:nvPicPr>
        <p:blipFill>
          <a:blip r:embed="rId3" cstate="print"/>
          <a:srcRect/>
          <a:stretch>
            <a:fillRect/>
          </a:stretch>
        </p:blipFill>
        <p:spPr bwMode="auto">
          <a:xfrm>
            <a:off x="814131" y="2741398"/>
            <a:ext cx="7452540" cy="3899724"/>
          </a:xfrm>
          <a:prstGeom prst="rect">
            <a:avLst/>
          </a:prstGeom>
          <a:noFill/>
          <a:ln w="9525">
            <a:noFill/>
            <a:miter lim="800000"/>
            <a:headEnd/>
            <a:tailEnd/>
          </a:ln>
        </p:spPr>
      </p:pic>
      <p:sp>
        <p:nvSpPr>
          <p:cNvPr id="12" name="Rectangle 11"/>
          <p:cNvSpPr/>
          <p:nvPr/>
        </p:nvSpPr>
        <p:spPr>
          <a:xfrm>
            <a:off x="2681416" y="4386649"/>
            <a:ext cx="1235676" cy="222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24897" y="5688227"/>
            <a:ext cx="1235676" cy="222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a:t>
            </a:r>
            <a:r>
              <a:rPr lang="en-US" dirty="0" smtClean="0"/>
              <a:t>Practice for Android Single Thread Model</a:t>
            </a:r>
            <a:endParaRPr lang="en-US" dirty="0"/>
          </a:p>
        </p:txBody>
      </p:sp>
      <p:sp>
        <p:nvSpPr>
          <p:cNvPr id="6" name="TextBox 5"/>
          <p:cNvSpPr txBox="1"/>
          <p:nvPr/>
        </p:nvSpPr>
        <p:spPr>
          <a:xfrm>
            <a:off x="504967" y="2454752"/>
            <a:ext cx="8215952" cy="2677656"/>
          </a:xfrm>
          <a:prstGeom prst="rect">
            <a:avLst/>
          </a:prstGeom>
          <a:noFill/>
        </p:spPr>
        <p:txBody>
          <a:bodyPr wrap="square" rtlCol="0">
            <a:spAutoFit/>
          </a:bodyPr>
          <a:lstStyle/>
          <a:p>
            <a:r>
              <a:rPr lang="en-US" sz="2800" dirty="0" smtClean="0">
                <a:solidFill>
                  <a:schemeClr val="bg2"/>
                </a:solidFill>
              </a:rPr>
              <a:t>#1 Do </a:t>
            </a:r>
            <a:r>
              <a:rPr lang="en-US" sz="2800" dirty="0" smtClean="0">
                <a:solidFill>
                  <a:srgbClr val="FF0000"/>
                </a:solidFill>
              </a:rPr>
              <a:t>NOT</a:t>
            </a:r>
            <a:r>
              <a:rPr lang="en-US" sz="2800" dirty="0" smtClean="0">
                <a:solidFill>
                  <a:schemeClr val="bg2"/>
                </a:solidFill>
              </a:rPr>
              <a:t> block the UI thread</a:t>
            </a:r>
          </a:p>
          <a:p>
            <a:r>
              <a:rPr lang="en-US" sz="2800" dirty="0" smtClean="0">
                <a:solidFill>
                  <a:schemeClr val="bg2"/>
                </a:solidFill>
              </a:rPr>
              <a:t>--Result in ANR</a:t>
            </a:r>
          </a:p>
          <a:p>
            <a:endParaRPr lang="en-US" sz="2800" dirty="0" smtClean="0">
              <a:solidFill>
                <a:schemeClr val="bg2"/>
              </a:solidFill>
            </a:endParaRPr>
          </a:p>
          <a:p>
            <a:r>
              <a:rPr lang="en-US" sz="2800" dirty="0" smtClean="0">
                <a:solidFill>
                  <a:schemeClr val="bg2"/>
                </a:solidFill>
              </a:rPr>
              <a:t>#2 Do </a:t>
            </a:r>
            <a:r>
              <a:rPr lang="en-US" sz="2800" dirty="0" smtClean="0">
                <a:solidFill>
                  <a:srgbClr val="FF0000"/>
                </a:solidFill>
              </a:rPr>
              <a:t>NOT</a:t>
            </a:r>
            <a:r>
              <a:rPr lang="en-US" sz="2800" dirty="0" smtClean="0">
                <a:solidFill>
                  <a:schemeClr val="bg2"/>
                </a:solidFill>
              </a:rPr>
              <a:t> access the Android UI toolkit from outside the UI thread</a:t>
            </a:r>
          </a:p>
          <a:p>
            <a:r>
              <a:rPr lang="en-US" sz="2800" dirty="0" smtClean="0">
                <a:solidFill>
                  <a:schemeClr val="bg2"/>
                </a:solidFill>
              </a:rPr>
              <a:t>--Result in Exception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p:cNvSpPr/>
          <p:nvPr/>
        </p:nvSpPr>
        <p:spPr>
          <a:xfrm>
            <a:off x="581890" y="1635923"/>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Service Overview</a:t>
            </a:r>
          </a:p>
          <a:p>
            <a:pPr marL="174625" lvl="1" indent="-174625"/>
            <a:r>
              <a:rPr lang="en-US" sz="2400" dirty="0" smtClean="0"/>
              <a:t>Process and Thread in Android</a:t>
            </a:r>
          </a:p>
          <a:p>
            <a:pPr marL="174625" lvl="1" indent="-174625"/>
            <a:r>
              <a:rPr lang="en-US" sz="2400" dirty="0" smtClean="0"/>
              <a:t>Intent and Intent Filter in Android</a:t>
            </a:r>
          </a:p>
          <a:p>
            <a:pPr marL="174625" lvl="1" indent="-174625"/>
            <a:r>
              <a:rPr lang="en-US" sz="2400" dirty="0" smtClean="0"/>
              <a:t>Started Service and Bound Service</a:t>
            </a:r>
          </a:p>
          <a:p>
            <a:pPr marL="174625" lvl="1" indent="-174625"/>
            <a:r>
              <a:rPr lang="en-US" sz="2400" dirty="0" smtClean="0"/>
              <a:t>System Service</a:t>
            </a:r>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Intent</a:t>
            </a:r>
            <a:endParaRPr lang="en-US" dirty="0"/>
          </a:p>
        </p:txBody>
      </p:sp>
      <p:sp>
        <p:nvSpPr>
          <p:cNvPr id="6" name="TextBox 5"/>
          <p:cNvSpPr txBox="1"/>
          <p:nvPr/>
        </p:nvSpPr>
        <p:spPr>
          <a:xfrm>
            <a:off x="504967" y="1392072"/>
            <a:ext cx="8215952" cy="3785652"/>
          </a:xfrm>
          <a:prstGeom prst="rect">
            <a:avLst/>
          </a:prstGeom>
          <a:noFill/>
        </p:spPr>
        <p:txBody>
          <a:bodyPr wrap="square" rtlCol="0">
            <a:spAutoFit/>
          </a:bodyPr>
          <a:lstStyle/>
          <a:p>
            <a:pPr marL="457200" indent="-457200"/>
            <a:r>
              <a:rPr lang="en-US" sz="2000" dirty="0" smtClean="0">
                <a:solidFill>
                  <a:schemeClr val="bg2"/>
                </a:solidFill>
              </a:rPr>
              <a:t>The </a:t>
            </a:r>
            <a:r>
              <a:rPr lang="en-US" sz="2000" dirty="0" smtClean="0">
                <a:solidFill>
                  <a:srgbClr val="FF0000"/>
                </a:solidFill>
              </a:rPr>
              <a:t>HTTP protocol </a:t>
            </a:r>
            <a:r>
              <a:rPr lang="en-US" sz="2000" dirty="0" smtClean="0">
                <a:solidFill>
                  <a:schemeClr val="bg2"/>
                </a:solidFill>
              </a:rPr>
              <a:t>uses a number of &lt;Action, resource&gt; pairs to</a:t>
            </a:r>
          </a:p>
          <a:p>
            <a:pPr marL="457200" indent="-457200"/>
            <a:r>
              <a:rPr lang="en-US" sz="2000" dirty="0" smtClean="0">
                <a:solidFill>
                  <a:schemeClr val="bg2"/>
                </a:solidFill>
              </a:rPr>
              <a:t>accomplish its work, such as POST, GET, etc.</a:t>
            </a:r>
          </a:p>
          <a:p>
            <a:pPr marL="457200" indent="-457200">
              <a:buFont typeface="+mj-lt"/>
              <a:buAutoNum type="arabicPeriod"/>
            </a:pPr>
            <a:endParaRPr lang="en-US" sz="2000" dirty="0" smtClean="0">
              <a:solidFill>
                <a:schemeClr val="bg2"/>
              </a:solidFill>
            </a:endParaRPr>
          </a:p>
          <a:p>
            <a:pPr marL="457200" indent="-457200"/>
            <a:r>
              <a:rPr lang="en-US" sz="2000" dirty="0" smtClean="0">
                <a:solidFill>
                  <a:schemeClr val="bg2"/>
                </a:solidFill>
              </a:rPr>
              <a:t>Android uses a mechanism quite similar to HTTP for the invocation of</a:t>
            </a:r>
          </a:p>
          <a:p>
            <a:pPr marL="457200" indent="-457200"/>
            <a:r>
              <a:rPr lang="en-US" sz="2000" dirty="0" smtClean="0">
                <a:solidFill>
                  <a:schemeClr val="bg2"/>
                </a:solidFill>
              </a:rPr>
              <a:t>work to be done, </a:t>
            </a:r>
            <a:r>
              <a:rPr lang="en-US" sz="2000" dirty="0" smtClean="0">
                <a:solidFill>
                  <a:srgbClr val="FF0000"/>
                </a:solidFill>
              </a:rPr>
              <a:t>that is INTENT </a:t>
            </a:r>
            <a:r>
              <a:rPr lang="en-US" sz="2000" dirty="0" smtClean="0">
                <a:solidFill>
                  <a:schemeClr val="bg2"/>
                </a:solidFill>
              </a:rPr>
              <a:t>which is the Android’s name for </a:t>
            </a:r>
            <a:r>
              <a:rPr lang="en-US" sz="2000" dirty="0" smtClean="0">
                <a:solidFill>
                  <a:srgbClr val="FF0000"/>
                </a:solidFill>
              </a:rPr>
              <a:t>the</a:t>
            </a:r>
          </a:p>
          <a:p>
            <a:pPr marL="457200" indent="-457200"/>
            <a:r>
              <a:rPr lang="en-US" sz="2000" dirty="0" smtClean="0">
                <a:solidFill>
                  <a:srgbClr val="FF0000"/>
                </a:solidFill>
              </a:rPr>
              <a:t>abstraction requesting actions.</a:t>
            </a:r>
          </a:p>
          <a:p>
            <a:pPr marL="457200" indent="-457200">
              <a:buFont typeface="+mj-lt"/>
              <a:buAutoNum type="arabicPeriod"/>
            </a:pPr>
            <a:endParaRPr lang="en-US" sz="2000" dirty="0" smtClean="0">
              <a:solidFill>
                <a:schemeClr val="bg2"/>
              </a:solidFill>
            </a:endParaRPr>
          </a:p>
          <a:p>
            <a:pPr marL="457200" indent="-457200"/>
            <a:r>
              <a:rPr lang="en-US" sz="2000" dirty="0" smtClean="0">
                <a:solidFill>
                  <a:srgbClr val="FF0000"/>
                </a:solidFill>
              </a:rPr>
              <a:t>Unlike</a:t>
            </a:r>
            <a:r>
              <a:rPr lang="en-US" sz="2000" dirty="0" smtClean="0">
                <a:solidFill>
                  <a:schemeClr val="bg2"/>
                </a:solidFill>
              </a:rPr>
              <a:t> HTTP a given Android’s </a:t>
            </a:r>
            <a:r>
              <a:rPr lang="en-US" sz="2000" dirty="0" smtClean="0">
                <a:solidFill>
                  <a:srgbClr val="FF0000"/>
                </a:solidFill>
              </a:rPr>
              <a:t>INTENT could be resolved in more than</a:t>
            </a:r>
          </a:p>
          <a:p>
            <a:pPr marL="457200" indent="-457200"/>
            <a:r>
              <a:rPr lang="en-US" sz="2000" dirty="0" smtClean="0">
                <a:solidFill>
                  <a:srgbClr val="FF0000"/>
                </a:solidFill>
              </a:rPr>
              <a:t>one potential way </a:t>
            </a:r>
            <a:r>
              <a:rPr lang="en-US" sz="2000" dirty="0" smtClean="0">
                <a:solidFill>
                  <a:schemeClr val="bg2"/>
                </a:solidFill>
              </a:rPr>
              <a:t>(for instance, we may have several SMS apps</a:t>
            </a:r>
          </a:p>
          <a:p>
            <a:pPr marL="457200" indent="-457200"/>
            <a:r>
              <a:rPr lang="en-US" sz="2000" dirty="0" smtClean="0">
                <a:solidFill>
                  <a:schemeClr val="bg2"/>
                </a:solidFill>
              </a:rPr>
              <a:t>wanting to process an incoming text-message).</a:t>
            </a:r>
          </a:p>
          <a:p>
            <a:pPr marL="457200" indent="-457200"/>
            <a:endParaRPr lang="en-US" sz="2000" dirty="0" smtClean="0">
              <a:solidFill>
                <a:schemeClr val="bg2"/>
              </a:solidFill>
            </a:endParaRPr>
          </a:p>
          <a:p>
            <a:pPr marL="457200" indent="-457200"/>
            <a:r>
              <a:rPr lang="en-US" sz="2000" dirty="0" smtClean="0">
                <a:solidFill>
                  <a:schemeClr val="bg2"/>
                </a:solidFill>
              </a:rPr>
              <a:t>The </a:t>
            </a:r>
            <a:r>
              <a:rPr lang="en-US" sz="2000" dirty="0" smtClean="0">
                <a:solidFill>
                  <a:srgbClr val="FF0000"/>
                </a:solidFill>
              </a:rPr>
              <a:t>primary</a:t>
            </a:r>
            <a:r>
              <a:rPr lang="en-US" sz="2000" dirty="0" smtClean="0">
                <a:solidFill>
                  <a:schemeClr val="bg2"/>
                </a:solidFill>
              </a:rPr>
              <a:t> pieces of information in an intent are: </a:t>
            </a:r>
            <a:r>
              <a:rPr lang="en-US" sz="2000" i="1" dirty="0" smtClean="0">
                <a:solidFill>
                  <a:srgbClr val="FF00FF"/>
                </a:solidFill>
              </a:rPr>
              <a:t>action</a:t>
            </a:r>
            <a:r>
              <a:rPr lang="en-US" sz="2000" dirty="0" smtClean="0">
                <a:solidFill>
                  <a:srgbClr val="FF00FF"/>
                </a:solidFill>
              </a:rPr>
              <a:t> &amp; </a:t>
            </a:r>
            <a:r>
              <a:rPr lang="en-US" sz="2000" i="1" dirty="0" smtClean="0">
                <a:solidFill>
                  <a:srgbClr val="FF00FF"/>
                </a:solidFill>
              </a:rPr>
              <a:t>data</a:t>
            </a:r>
            <a:endParaRPr lang="en-US" sz="2000" dirty="0" smtClean="0">
              <a:solidFill>
                <a:srgbClr val="FF00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a:t>
            </a:r>
            <a:r>
              <a:rPr lang="en-US" dirty="0" smtClean="0"/>
              <a:t>of Intent</a:t>
            </a:r>
            <a:endParaRPr lang="en-US" dirty="0"/>
          </a:p>
        </p:txBody>
      </p:sp>
      <p:graphicFrame>
        <p:nvGraphicFramePr>
          <p:cNvPr id="5" name="Table 4"/>
          <p:cNvGraphicFramePr>
            <a:graphicFrameLocks noGrp="1"/>
          </p:cNvGraphicFramePr>
          <p:nvPr/>
        </p:nvGraphicFramePr>
        <p:xfrm>
          <a:off x="432486" y="1334526"/>
          <a:ext cx="8279028" cy="4920620"/>
        </p:xfrm>
        <a:graphic>
          <a:graphicData uri="http://schemas.openxmlformats.org/drawingml/2006/table">
            <a:tbl>
              <a:tblPr firstRow="1" bandRow="1">
                <a:tableStyleId>{5C22544A-7EE6-4342-B048-85BDC9FD1C3A}</a:tableStyleId>
              </a:tblPr>
              <a:tblGrid>
                <a:gridCol w="1599503"/>
                <a:gridCol w="6679525"/>
              </a:tblGrid>
              <a:tr h="660826">
                <a:tc>
                  <a:txBody>
                    <a:bodyPr/>
                    <a:lstStyle/>
                    <a:p>
                      <a:r>
                        <a:rPr lang="en-US" sz="1800" dirty="0" smtClean="0"/>
                        <a:t>Parameter</a:t>
                      </a:r>
                      <a:endParaRPr lang="en-US" sz="1800" dirty="0"/>
                    </a:p>
                  </a:txBody>
                  <a:tcPr/>
                </a:tc>
                <a:tc>
                  <a:txBody>
                    <a:bodyPr/>
                    <a:lstStyle/>
                    <a:p>
                      <a:r>
                        <a:rPr lang="en-US" sz="1800" dirty="0" smtClean="0"/>
                        <a:t>Description</a:t>
                      </a:r>
                      <a:endParaRPr lang="en-US" sz="1800" dirty="0"/>
                    </a:p>
                  </a:txBody>
                  <a:tcPr/>
                </a:tc>
              </a:tr>
              <a:tr h="855768">
                <a:tc>
                  <a:txBody>
                    <a:bodyPr/>
                    <a:lstStyle/>
                    <a:p>
                      <a:r>
                        <a:rPr lang="en-US" sz="1800" b="0" kern="1200" dirty="0" smtClean="0">
                          <a:solidFill>
                            <a:schemeClr val="bg2"/>
                          </a:solidFill>
                          <a:latin typeface="+mn-lt"/>
                          <a:ea typeface="+mn-ea"/>
                          <a:cs typeface="+mn-cs"/>
                        </a:rPr>
                        <a:t>ACTION</a:t>
                      </a:r>
                      <a:endParaRPr lang="en-US" sz="1800" b="0" dirty="0">
                        <a:solidFill>
                          <a:schemeClr val="bg2"/>
                        </a:solidFill>
                      </a:endParaRPr>
                    </a:p>
                  </a:txBody>
                  <a:tcPr/>
                </a:tc>
                <a:tc>
                  <a:txBody>
                    <a:bodyPr/>
                    <a:lstStyle/>
                    <a:p>
                      <a:r>
                        <a:rPr lang="en-US" sz="1800" b="0" i="0" kern="1200" dirty="0" smtClean="0">
                          <a:solidFill>
                            <a:schemeClr val="dk1"/>
                          </a:solidFill>
                          <a:latin typeface="+mn-lt"/>
                          <a:ea typeface="+mn-ea"/>
                          <a:cs typeface="+mn-cs"/>
                        </a:rPr>
                        <a:t>A string naming the action to be performed, such as </a:t>
                      </a:r>
                      <a:r>
                        <a:rPr lang="en-US" sz="1800" b="0" i="0" kern="1200" dirty="0" smtClean="0">
                          <a:solidFill>
                            <a:srgbClr val="FF0000"/>
                          </a:solidFill>
                          <a:latin typeface="+mn-lt"/>
                          <a:ea typeface="+mn-ea"/>
                          <a:cs typeface="+mn-cs"/>
                          <a:hlinkClick r:id="rId2"/>
                        </a:rPr>
                        <a:t>ACTION_XX</a:t>
                      </a:r>
                      <a:endParaRPr lang="en-US" sz="1800" dirty="0">
                        <a:solidFill>
                          <a:srgbClr val="FF0000"/>
                        </a:solidFill>
                      </a:endParaRPr>
                    </a:p>
                  </a:txBody>
                  <a:tcPr/>
                </a:tc>
              </a:tr>
              <a:tr h="660826">
                <a:tc>
                  <a:txBody>
                    <a:bodyPr/>
                    <a:lstStyle/>
                    <a:p>
                      <a:r>
                        <a:rPr lang="en-US" sz="1800" dirty="0" smtClean="0">
                          <a:solidFill>
                            <a:schemeClr val="bg2"/>
                          </a:solidFill>
                        </a:rPr>
                        <a:t>DATA</a:t>
                      </a:r>
                      <a:endParaRPr lang="en-US" sz="1800" dirty="0">
                        <a:solidFill>
                          <a:schemeClr val="bg2"/>
                        </a:solidFill>
                      </a:endParaRPr>
                    </a:p>
                  </a:txBody>
                  <a:tcPr/>
                </a:tc>
                <a:tc>
                  <a:txBody>
                    <a:bodyPr/>
                    <a:lstStyle/>
                    <a:p>
                      <a:r>
                        <a:rPr lang="en-US" sz="1800" b="0" i="0" kern="1200" dirty="0" smtClean="0">
                          <a:solidFill>
                            <a:schemeClr val="dk1"/>
                          </a:solidFill>
                          <a:latin typeface="+mn-lt"/>
                          <a:ea typeface="+mn-ea"/>
                          <a:cs typeface="+mn-cs"/>
                        </a:rPr>
                        <a:t>The URI of the data to be acted on and the MIME type of that data,</a:t>
                      </a:r>
                      <a:r>
                        <a:rPr lang="en-US" sz="1800" b="0" i="0" kern="1200" baseline="0" dirty="0" smtClean="0">
                          <a:solidFill>
                            <a:schemeClr val="dk1"/>
                          </a:solidFill>
                          <a:latin typeface="+mn-lt"/>
                          <a:ea typeface="+mn-ea"/>
                          <a:cs typeface="+mn-cs"/>
                        </a:rPr>
                        <a:t> such as </a:t>
                      </a:r>
                      <a:r>
                        <a:rPr lang="en-US" sz="1800" kern="1200" dirty="0" err="1" smtClean="0">
                          <a:solidFill>
                            <a:srgbClr val="FF0000"/>
                          </a:solidFill>
                          <a:latin typeface="+mn-lt"/>
                          <a:ea typeface="+mn-ea"/>
                          <a:cs typeface="+mn-cs"/>
                        </a:rPr>
                        <a:t>vnd.android.cursor.item</a:t>
                      </a:r>
                      <a:r>
                        <a:rPr lang="en-US" sz="1800" kern="1200" dirty="0" smtClean="0">
                          <a:solidFill>
                            <a:srgbClr val="FF0000"/>
                          </a:solidFill>
                          <a:latin typeface="+mn-lt"/>
                          <a:ea typeface="+mn-ea"/>
                          <a:cs typeface="+mn-cs"/>
                        </a:rPr>
                        <a:t>/</a:t>
                      </a:r>
                      <a:r>
                        <a:rPr lang="en-US" sz="1800" kern="1200" dirty="0" err="1" smtClean="0">
                          <a:solidFill>
                            <a:srgbClr val="FF0000"/>
                          </a:solidFill>
                          <a:latin typeface="+mn-lt"/>
                          <a:ea typeface="+mn-ea"/>
                          <a:cs typeface="+mn-cs"/>
                        </a:rPr>
                        <a:t>vnd.google.note</a:t>
                      </a:r>
                      <a:endParaRPr lang="en-US" sz="1800" dirty="0">
                        <a:solidFill>
                          <a:srgbClr val="FF0000"/>
                        </a:solidFill>
                      </a:endParaRPr>
                    </a:p>
                  </a:txBody>
                  <a:tcPr/>
                </a:tc>
              </a:tr>
              <a:tr h="911773">
                <a:tc>
                  <a:txBody>
                    <a:bodyPr/>
                    <a:lstStyle/>
                    <a:p>
                      <a:r>
                        <a:rPr lang="en-US" sz="1800" dirty="0" smtClean="0">
                          <a:solidFill>
                            <a:schemeClr val="bg2"/>
                          </a:solidFill>
                        </a:rPr>
                        <a:t>Category</a:t>
                      </a:r>
                      <a:endParaRPr lang="en-US" sz="1800" dirty="0">
                        <a:solidFill>
                          <a:schemeClr val="bg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CATEGORY_LAUNCHER:</a:t>
                      </a:r>
                      <a:r>
                        <a:rPr lang="en-US" sz="1800" b="0" i="0" kern="1200" baseline="0" dirty="0" smtClean="0">
                          <a:solidFill>
                            <a:schemeClr val="dk1"/>
                          </a:solidFill>
                          <a:latin typeface="+mn-lt"/>
                          <a:ea typeface="+mn-ea"/>
                          <a:cs typeface="+mn-cs"/>
                        </a:rPr>
                        <a:t> </a:t>
                      </a:r>
                      <a:r>
                        <a:rPr lang="en-US" sz="1800" b="0" i="0" kern="1200" dirty="0" smtClean="0">
                          <a:solidFill>
                            <a:schemeClr val="dk1"/>
                          </a:solidFill>
                          <a:latin typeface="+mn-lt"/>
                          <a:ea typeface="+mn-ea"/>
                          <a:cs typeface="+mn-cs"/>
                        </a:rPr>
                        <a:t> </a:t>
                      </a:r>
                      <a:r>
                        <a:rPr lang="en-US" sz="1800" b="0" i="0" kern="1200" dirty="0" smtClean="0">
                          <a:solidFill>
                            <a:srgbClr val="FF0000"/>
                          </a:solidFill>
                          <a:latin typeface="+mn-lt"/>
                          <a:ea typeface="+mn-ea"/>
                          <a:cs typeface="+mn-cs"/>
                        </a:rPr>
                        <a:t>initial activity of a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CATEGORY_DEFAULT:  </a:t>
                      </a:r>
                      <a:r>
                        <a:rPr lang="en-US" sz="1800" b="0" i="0" kern="1200" dirty="0" smtClean="0">
                          <a:solidFill>
                            <a:srgbClr val="FF0000"/>
                          </a:solidFill>
                          <a:latin typeface="+mn-lt"/>
                          <a:ea typeface="+mn-ea"/>
                          <a:cs typeface="+mn-cs"/>
                        </a:rPr>
                        <a:t>required for all filters,</a:t>
                      </a:r>
                      <a:r>
                        <a:rPr lang="en-US" sz="1800" b="0" i="0" kern="1200" baseline="0" dirty="0" smtClean="0">
                          <a:solidFill>
                            <a:srgbClr val="FF0000"/>
                          </a:solidFill>
                          <a:latin typeface="+mn-lt"/>
                          <a:ea typeface="+mn-ea"/>
                          <a:cs typeface="+mn-cs"/>
                        </a:rPr>
                        <a:t> </a:t>
                      </a:r>
                      <a:r>
                        <a:rPr lang="en-US" sz="1800" b="0" i="0" kern="1200" dirty="0" smtClean="0">
                          <a:solidFill>
                            <a:srgbClr val="FF0000"/>
                          </a:solidFill>
                          <a:latin typeface="+mn-lt"/>
                          <a:ea typeface="+mn-ea"/>
                          <a:cs typeface="+mn-cs"/>
                        </a:rPr>
                        <a:t>except</a:t>
                      </a:r>
                      <a:r>
                        <a:rPr lang="en-US" sz="1800" b="0" i="0" kern="1200" dirty="0" smtClean="0">
                          <a:solidFill>
                            <a:schemeClr val="dk1"/>
                          </a:solidFill>
                          <a:latin typeface="+mn-lt"/>
                          <a:ea typeface="+mn-ea"/>
                          <a:cs typeface="+mn-cs"/>
                        </a:rPr>
                        <a:t> for those with the </a:t>
                      </a:r>
                      <a:r>
                        <a:rPr lang="en-US" dirty="0" smtClean="0"/>
                        <a:t>MAIN</a:t>
                      </a:r>
                      <a:r>
                        <a:rPr lang="en-US" sz="1800" b="0" i="0" kern="1200" dirty="0" smtClean="0">
                          <a:solidFill>
                            <a:schemeClr val="dk1"/>
                          </a:solidFill>
                          <a:latin typeface="+mn-lt"/>
                          <a:ea typeface="+mn-ea"/>
                          <a:cs typeface="+mn-cs"/>
                        </a:rPr>
                        <a:t> action and </a:t>
                      </a:r>
                      <a:r>
                        <a:rPr lang="en-US" dirty="0" smtClean="0"/>
                        <a:t>LAUNCHER</a:t>
                      </a:r>
                      <a:r>
                        <a:rPr lang="en-US" sz="1800" b="0" i="0" kern="1200" dirty="0" smtClean="0">
                          <a:solidFill>
                            <a:schemeClr val="dk1"/>
                          </a:solidFill>
                          <a:latin typeface="+mn-lt"/>
                          <a:ea typeface="+mn-ea"/>
                          <a:cs typeface="+mn-cs"/>
                        </a:rPr>
                        <a:t> category </a:t>
                      </a:r>
                      <a:endParaRPr lang="en-US" sz="1800" dirty="0" smtClean="0"/>
                    </a:p>
                  </a:txBody>
                  <a:tcPr/>
                </a:tc>
              </a:tr>
              <a:tr h="660826">
                <a:tc>
                  <a:txBody>
                    <a:bodyPr/>
                    <a:lstStyle/>
                    <a:p>
                      <a:r>
                        <a:rPr lang="en-US" sz="1800" b="0" i="0" kern="1200" dirty="0" smtClean="0">
                          <a:solidFill>
                            <a:schemeClr val="bg2"/>
                          </a:solidFill>
                          <a:latin typeface="+mn-lt"/>
                          <a:ea typeface="+mn-ea"/>
                          <a:cs typeface="+mn-cs"/>
                        </a:rPr>
                        <a:t>Extras</a:t>
                      </a:r>
                      <a:endParaRPr lang="en-US" sz="1800" b="0" dirty="0">
                        <a:solidFill>
                          <a:schemeClr val="bg2"/>
                        </a:solidFill>
                      </a:endParaRPr>
                    </a:p>
                  </a:txBody>
                  <a:tcPr/>
                </a:tc>
                <a:tc>
                  <a:txBody>
                    <a:bodyPr/>
                    <a:lstStyle/>
                    <a:p>
                      <a:r>
                        <a:rPr lang="en-US" sz="1800" b="0" i="0" kern="1200" dirty="0" smtClean="0">
                          <a:solidFill>
                            <a:schemeClr val="dk1"/>
                          </a:solidFill>
                          <a:latin typeface="+mn-lt"/>
                          <a:ea typeface="+mn-ea"/>
                          <a:cs typeface="+mn-cs"/>
                        </a:rPr>
                        <a:t>The Intent object has a series of </a:t>
                      </a:r>
                      <a:r>
                        <a:rPr lang="en-US" dirty="0" smtClean="0">
                          <a:solidFill>
                            <a:srgbClr val="FF0000"/>
                          </a:solidFill>
                        </a:rPr>
                        <a:t>put...()</a:t>
                      </a:r>
                      <a:r>
                        <a:rPr lang="en-US" sz="1800" b="0" i="0" kern="1200" dirty="0" smtClean="0">
                          <a:solidFill>
                            <a:srgbClr val="FF0000"/>
                          </a:solidFill>
                          <a:latin typeface="+mn-lt"/>
                          <a:ea typeface="+mn-ea"/>
                          <a:cs typeface="+mn-cs"/>
                        </a:rPr>
                        <a:t> methods </a:t>
                      </a:r>
                      <a:r>
                        <a:rPr lang="en-US" sz="1800" b="0" i="0" kern="1200" dirty="0" smtClean="0">
                          <a:solidFill>
                            <a:schemeClr val="dk1"/>
                          </a:solidFill>
                          <a:latin typeface="+mn-lt"/>
                          <a:ea typeface="+mn-ea"/>
                          <a:cs typeface="+mn-cs"/>
                        </a:rPr>
                        <a:t>for inserting various types of extra data and a similar set of</a:t>
                      </a:r>
                      <a:r>
                        <a:rPr lang="en-US" sz="1800" b="0" i="0" kern="1200" dirty="0" smtClean="0">
                          <a:solidFill>
                            <a:srgbClr val="FF0000"/>
                          </a:solidFill>
                          <a:latin typeface="+mn-lt"/>
                          <a:ea typeface="+mn-ea"/>
                          <a:cs typeface="+mn-cs"/>
                        </a:rPr>
                        <a:t> </a:t>
                      </a:r>
                      <a:r>
                        <a:rPr lang="en-US" dirty="0" smtClean="0">
                          <a:solidFill>
                            <a:srgbClr val="FF0000"/>
                          </a:solidFill>
                        </a:rPr>
                        <a:t>get...()</a:t>
                      </a:r>
                      <a:r>
                        <a:rPr lang="en-US" sz="1800" b="0" i="0" kern="1200" dirty="0" smtClean="0">
                          <a:solidFill>
                            <a:srgbClr val="FF0000"/>
                          </a:solidFill>
                          <a:latin typeface="+mn-lt"/>
                          <a:ea typeface="+mn-ea"/>
                          <a:cs typeface="+mn-cs"/>
                        </a:rPr>
                        <a:t> methods </a:t>
                      </a:r>
                      <a:r>
                        <a:rPr lang="en-US" sz="1800" b="0" i="0" kern="1200" dirty="0" smtClean="0">
                          <a:solidFill>
                            <a:schemeClr val="dk1"/>
                          </a:solidFill>
                          <a:latin typeface="+mn-lt"/>
                          <a:ea typeface="+mn-ea"/>
                          <a:cs typeface="+mn-cs"/>
                        </a:rPr>
                        <a:t>for reading the data.</a:t>
                      </a:r>
                      <a:endParaRPr lang="en-US" sz="1800" b="0" dirty="0">
                        <a:solidFill>
                          <a:schemeClr val="bg2"/>
                        </a:solidFill>
                      </a:endParaRPr>
                    </a:p>
                  </a:txBody>
                  <a:tcPr/>
                </a:tc>
              </a:tr>
              <a:tr h="660826">
                <a:tc>
                  <a:txBody>
                    <a:bodyPr/>
                    <a:lstStyle/>
                    <a:p>
                      <a:r>
                        <a:rPr lang="en-US" sz="1800" b="0" i="0" kern="1200" dirty="0" smtClean="0">
                          <a:solidFill>
                            <a:schemeClr val="bg2"/>
                          </a:solidFill>
                          <a:latin typeface="+mn-lt"/>
                          <a:ea typeface="+mn-ea"/>
                          <a:cs typeface="+mn-cs"/>
                        </a:rPr>
                        <a:t>Flags</a:t>
                      </a:r>
                      <a:endParaRPr lang="en-US" sz="1800" b="0" dirty="0">
                        <a:solidFill>
                          <a:schemeClr val="bg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Many instruct the Android system how to launch an activity, and how to treat it after it's launched, such as </a:t>
                      </a:r>
                      <a:r>
                        <a:rPr lang="en-US" sz="1800" b="0" i="0" kern="1200" dirty="0" smtClean="0">
                          <a:solidFill>
                            <a:schemeClr val="dk1"/>
                          </a:solidFill>
                          <a:latin typeface="+mn-lt"/>
                          <a:ea typeface="+mn-ea"/>
                          <a:cs typeface="+mn-cs"/>
                          <a:hlinkClick r:id="rId2"/>
                        </a:rPr>
                        <a:t>FLAG_XX</a:t>
                      </a:r>
                      <a:r>
                        <a:rPr lang="en-US" sz="1800" b="0" i="0" kern="1200" dirty="0" smtClean="0">
                          <a:solidFill>
                            <a:schemeClr val="dk1"/>
                          </a:solidFill>
                          <a:latin typeface="+mn-lt"/>
                          <a:ea typeface="+mn-ea"/>
                          <a:cs typeface="+mn-cs"/>
                        </a:rPr>
                        <a:t>, such as </a:t>
                      </a:r>
                      <a:r>
                        <a:rPr lang="en-US" sz="1800" b="0" i="0" kern="1200" dirty="0" smtClean="0">
                          <a:solidFill>
                            <a:srgbClr val="FF0000"/>
                          </a:solidFill>
                          <a:latin typeface="+mn-lt"/>
                          <a:ea typeface="+mn-ea"/>
                          <a:cs typeface="+mn-cs"/>
                        </a:rPr>
                        <a:t>FLAG_ACTIVITY_NEW_TASK</a:t>
                      </a:r>
                    </a:p>
                  </a:txBody>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Intent Resolution</a:t>
            </a:r>
            <a:endParaRPr lang="en-US" dirty="0"/>
          </a:p>
        </p:txBody>
      </p:sp>
      <p:sp>
        <p:nvSpPr>
          <p:cNvPr id="4" name="TextBox 3"/>
          <p:cNvSpPr txBox="1"/>
          <p:nvPr/>
        </p:nvSpPr>
        <p:spPr>
          <a:xfrm>
            <a:off x="504967" y="1392072"/>
            <a:ext cx="8215952" cy="3477875"/>
          </a:xfrm>
          <a:prstGeom prst="rect">
            <a:avLst/>
          </a:prstGeom>
          <a:noFill/>
        </p:spPr>
        <p:txBody>
          <a:bodyPr wrap="square" rtlCol="0">
            <a:spAutoFit/>
          </a:bodyPr>
          <a:lstStyle/>
          <a:p>
            <a:r>
              <a:rPr lang="en-US" sz="2000" dirty="0" smtClean="0">
                <a:solidFill>
                  <a:schemeClr val="bg2"/>
                </a:solidFill>
              </a:rPr>
              <a:t>When Intents are issued, Android looks for the </a:t>
            </a:r>
            <a:r>
              <a:rPr lang="en-US" sz="2000" dirty="0" smtClean="0">
                <a:solidFill>
                  <a:srgbClr val="FF0000"/>
                </a:solidFill>
              </a:rPr>
              <a:t>most appropriated way of responding to the request</a:t>
            </a:r>
            <a:r>
              <a:rPr lang="en-US" sz="2000" dirty="0" smtClean="0">
                <a:solidFill>
                  <a:schemeClr val="bg2"/>
                </a:solidFill>
              </a:rPr>
              <a:t>. </a:t>
            </a:r>
          </a:p>
          <a:p>
            <a:endParaRPr lang="en-US" sz="2000" dirty="0" smtClean="0">
              <a:solidFill>
                <a:schemeClr val="bg2"/>
              </a:solidFill>
            </a:endParaRPr>
          </a:p>
          <a:p>
            <a:pPr lvl="1"/>
            <a:r>
              <a:rPr lang="en-US" sz="2000" b="1" dirty="0" smtClean="0">
                <a:solidFill>
                  <a:srgbClr val="FF0000"/>
                </a:solidFill>
              </a:rPr>
              <a:t>Explicit </a:t>
            </a:r>
            <a:r>
              <a:rPr lang="en-US" sz="2000" b="1" dirty="0" smtClean="0">
                <a:solidFill>
                  <a:srgbClr val="FF0000"/>
                </a:solidFill>
              </a:rPr>
              <a:t>Intents</a:t>
            </a:r>
            <a:r>
              <a:rPr lang="en-US" sz="2000" dirty="0" smtClean="0">
                <a:solidFill>
                  <a:srgbClr val="FF0000"/>
                </a:solidFill>
              </a:rPr>
              <a:t> </a:t>
            </a:r>
            <a:r>
              <a:rPr lang="en-US" sz="2000" dirty="0" smtClean="0">
                <a:solidFill>
                  <a:schemeClr val="bg2"/>
                </a:solidFill>
              </a:rPr>
              <a:t>specify a particular component </a:t>
            </a:r>
          </a:p>
          <a:p>
            <a:pPr lvl="1"/>
            <a:r>
              <a:rPr lang="en-US" sz="2000" dirty="0" smtClean="0">
                <a:solidFill>
                  <a:schemeClr val="bg2"/>
                </a:solidFill>
              </a:rPr>
              <a:t>( via </a:t>
            </a:r>
            <a:r>
              <a:rPr lang="en-US" sz="2000" dirty="0" err="1" smtClean="0">
                <a:solidFill>
                  <a:schemeClr val="bg2"/>
                </a:solidFill>
                <a:hlinkClick r:id="rId2"/>
              </a:rPr>
              <a:t>setComponent</a:t>
            </a:r>
            <a:r>
              <a:rPr lang="en-US" sz="2000" dirty="0" smtClean="0">
                <a:solidFill>
                  <a:schemeClr val="bg2"/>
                </a:solidFill>
                <a:hlinkClick r:id="rId2"/>
              </a:rPr>
              <a:t>(ComponentName)</a:t>
            </a:r>
            <a:r>
              <a:rPr lang="en-US" sz="2000" dirty="0" smtClean="0">
                <a:solidFill>
                  <a:schemeClr val="bg2"/>
                </a:solidFill>
              </a:rPr>
              <a:t> or </a:t>
            </a:r>
            <a:r>
              <a:rPr lang="en-US" sz="2000" dirty="0" err="1" smtClean="0">
                <a:solidFill>
                  <a:schemeClr val="bg2"/>
                </a:solidFill>
                <a:hlinkClick r:id="rId2"/>
              </a:rPr>
              <a:t>setClass</a:t>
            </a:r>
            <a:r>
              <a:rPr lang="en-US" sz="2000" dirty="0" smtClean="0">
                <a:solidFill>
                  <a:schemeClr val="bg2"/>
                </a:solidFill>
                <a:hlinkClick r:id="rId2"/>
              </a:rPr>
              <a:t>(Context, Class)</a:t>
            </a:r>
            <a:r>
              <a:rPr lang="en-US" sz="2000" dirty="0" smtClean="0">
                <a:solidFill>
                  <a:schemeClr val="bg2"/>
                </a:solidFill>
              </a:rPr>
              <a:t> ), which </a:t>
            </a:r>
            <a:r>
              <a:rPr lang="en-US" sz="2000" dirty="0" smtClean="0">
                <a:solidFill>
                  <a:srgbClr val="FF0000"/>
                </a:solidFill>
              </a:rPr>
              <a:t>provides the exact class </a:t>
            </a:r>
            <a:r>
              <a:rPr lang="en-US" sz="2000" dirty="0" smtClean="0">
                <a:solidFill>
                  <a:schemeClr val="bg2"/>
                </a:solidFill>
              </a:rPr>
              <a:t>to be run. </a:t>
            </a:r>
          </a:p>
          <a:p>
            <a:pPr lvl="1"/>
            <a:endParaRPr lang="en-US" sz="2000" dirty="0" smtClean="0">
              <a:solidFill>
                <a:schemeClr val="bg2"/>
              </a:solidFill>
            </a:endParaRPr>
          </a:p>
          <a:p>
            <a:pPr lvl="1"/>
            <a:r>
              <a:rPr lang="en-US" sz="2000" b="1" dirty="0" smtClean="0">
                <a:solidFill>
                  <a:srgbClr val="FF0000"/>
                </a:solidFill>
              </a:rPr>
              <a:t>Implicit </a:t>
            </a:r>
            <a:r>
              <a:rPr lang="en-US" sz="2000" b="1" dirty="0" smtClean="0">
                <a:solidFill>
                  <a:srgbClr val="FF0000"/>
                </a:solidFill>
              </a:rPr>
              <a:t>Intents</a:t>
            </a:r>
            <a:r>
              <a:rPr lang="en-US" sz="2000" dirty="0" smtClean="0">
                <a:solidFill>
                  <a:srgbClr val="FF0000"/>
                </a:solidFill>
              </a:rPr>
              <a:t> </a:t>
            </a:r>
            <a:r>
              <a:rPr lang="en-US" sz="2000" dirty="0" smtClean="0">
                <a:solidFill>
                  <a:schemeClr val="bg2"/>
                </a:solidFill>
              </a:rPr>
              <a:t>do not specified a particular component. However they include </a:t>
            </a:r>
            <a:r>
              <a:rPr lang="en-US" sz="2000" dirty="0" smtClean="0">
                <a:solidFill>
                  <a:srgbClr val="FF0000"/>
                </a:solidFill>
              </a:rPr>
              <a:t>enough information for the system to determine </a:t>
            </a:r>
            <a:r>
              <a:rPr lang="en-US" sz="2000" dirty="0" smtClean="0">
                <a:solidFill>
                  <a:schemeClr val="bg2"/>
                </a:solidFill>
              </a:rPr>
              <a:t>which of the available components are in the is </a:t>
            </a:r>
            <a:r>
              <a:rPr lang="en-US" sz="2000" dirty="0" smtClean="0">
                <a:solidFill>
                  <a:srgbClr val="FF0000"/>
                </a:solidFill>
              </a:rPr>
              <a:t>best category to run for that intent</a:t>
            </a:r>
            <a:r>
              <a:rPr lang="en-US" sz="2000" dirty="0" smtClean="0">
                <a:solidFill>
                  <a:schemeClr val="bg2"/>
                </a:solidFill>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Service</a:t>
            </a:r>
            <a:endParaRPr lang="en-US" dirty="0"/>
          </a:p>
        </p:txBody>
      </p:sp>
      <p:sp>
        <p:nvSpPr>
          <p:cNvPr id="5" name="Content Placeholder 4"/>
          <p:cNvSpPr>
            <a:spLocks noGrp="1"/>
          </p:cNvSpPr>
          <p:nvPr>
            <p:ph sz="quarter" idx="10"/>
          </p:nvPr>
        </p:nvSpPr>
        <p:spPr/>
        <p:txBody>
          <a:bodyPr/>
          <a:lstStyle/>
          <a:p>
            <a:endParaRPr lang="en-US" dirty="0"/>
          </a:p>
        </p:txBody>
      </p:sp>
      <p:sp>
        <p:nvSpPr>
          <p:cNvPr id="6" name="TextBox 5"/>
          <p:cNvSpPr txBox="1"/>
          <p:nvPr/>
        </p:nvSpPr>
        <p:spPr>
          <a:xfrm>
            <a:off x="504967" y="1392072"/>
            <a:ext cx="8215952" cy="4154984"/>
          </a:xfrm>
          <a:prstGeom prst="rect">
            <a:avLst/>
          </a:prstGeom>
          <a:noFill/>
        </p:spPr>
        <p:txBody>
          <a:bodyPr wrap="square" rtlCol="0">
            <a:spAutoFit/>
          </a:bodyPr>
          <a:lstStyle/>
          <a:p>
            <a:r>
              <a:rPr lang="en-US" sz="2400" dirty="0" smtClean="0">
                <a:solidFill>
                  <a:schemeClr val="bg2"/>
                </a:solidFill>
              </a:rPr>
              <a:t>In the context of service-orientation and service-oriented architecture, the term </a:t>
            </a:r>
            <a:r>
              <a:rPr lang="en-US" sz="2400" b="1" dirty="0" smtClean="0">
                <a:solidFill>
                  <a:srgbClr val="FF0000"/>
                </a:solidFill>
              </a:rPr>
              <a:t>service</a:t>
            </a:r>
            <a:r>
              <a:rPr lang="en-US" sz="2400" dirty="0" smtClean="0">
                <a:solidFill>
                  <a:schemeClr val="bg2"/>
                </a:solidFill>
              </a:rPr>
              <a:t> refers to </a:t>
            </a:r>
            <a:r>
              <a:rPr lang="en-US" sz="2400" dirty="0" smtClean="0">
                <a:solidFill>
                  <a:srgbClr val="FF0000"/>
                </a:solidFill>
              </a:rPr>
              <a:t>a set of related software</a:t>
            </a:r>
            <a:r>
              <a:rPr lang="en-US" sz="2400" dirty="0" smtClean="0">
                <a:solidFill>
                  <a:schemeClr val="bg2"/>
                </a:solidFill>
              </a:rPr>
              <a:t> functionalities that </a:t>
            </a:r>
            <a:r>
              <a:rPr lang="en-US" sz="2400" dirty="0" smtClean="0">
                <a:solidFill>
                  <a:srgbClr val="FF0000"/>
                </a:solidFill>
              </a:rPr>
              <a:t>can be reused </a:t>
            </a:r>
            <a:r>
              <a:rPr lang="en-US" sz="2400" dirty="0" smtClean="0">
                <a:solidFill>
                  <a:schemeClr val="bg2"/>
                </a:solidFill>
              </a:rPr>
              <a:t>for different purposes, together with the policies that should </a:t>
            </a:r>
            <a:r>
              <a:rPr lang="en-US" sz="2400" dirty="0" smtClean="0">
                <a:solidFill>
                  <a:srgbClr val="FF0000"/>
                </a:solidFill>
              </a:rPr>
              <a:t>control its usage</a:t>
            </a:r>
            <a:r>
              <a:rPr lang="en-US" sz="2400" dirty="0" smtClean="0">
                <a:solidFill>
                  <a:schemeClr val="bg2"/>
                </a:solidFill>
              </a:rPr>
              <a:t>.</a:t>
            </a:r>
          </a:p>
          <a:p>
            <a:endParaRPr lang="en-US" sz="2400" dirty="0" smtClean="0">
              <a:solidFill>
                <a:schemeClr val="bg2"/>
              </a:solidFill>
            </a:endParaRPr>
          </a:p>
          <a:p>
            <a:r>
              <a:rPr lang="en-US" sz="2400" dirty="0" smtClean="0">
                <a:solidFill>
                  <a:schemeClr val="bg2"/>
                </a:solidFill>
              </a:rPr>
              <a:t>Service as "a mechanism to </a:t>
            </a:r>
            <a:r>
              <a:rPr lang="en-US" sz="2400" dirty="0" smtClean="0">
                <a:solidFill>
                  <a:srgbClr val="FF0000"/>
                </a:solidFill>
              </a:rPr>
              <a:t>enable access to one or more capabilities</a:t>
            </a:r>
            <a:r>
              <a:rPr lang="en-US" sz="2400" dirty="0" smtClean="0">
                <a:solidFill>
                  <a:schemeClr val="bg2"/>
                </a:solidFill>
              </a:rPr>
              <a:t>, where the </a:t>
            </a:r>
            <a:r>
              <a:rPr lang="en-US" sz="2400" dirty="0" smtClean="0">
                <a:solidFill>
                  <a:srgbClr val="FF0000"/>
                </a:solidFill>
              </a:rPr>
              <a:t>access is provided using a prescribed interface</a:t>
            </a:r>
            <a:r>
              <a:rPr lang="en-US" sz="2400" dirty="0" smtClean="0">
                <a:solidFill>
                  <a:schemeClr val="bg2"/>
                </a:solidFill>
              </a:rPr>
              <a:t> and is exercised consistent with constraints and policies as specified by the service description."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Intents are Resolved</a:t>
            </a:r>
            <a:endParaRPr lang="en-US" dirty="0"/>
          </a:p>
        </p:txBody>
      </p:sp>
      <p:sp>
        <p:nvSpPr>
          <p:cNvPr id="4" name="TextBox 3"/>
          <p:cNvSpPr txBox="1"/>
          <p:nvPr/>
        </p:nvSpPr>
        <p:spPr>
          <a:xfrm>
            <a:off x="496340" y="1133280"/>
            <a:ext cx="8215952" cy="1015663"/>
          </a:xfrm>
          <a:prstGeom prst="rect">
            <a:avLst/>
          </a:prstGeom>
          <a:noFill/>
        </p:spPr>
        <p:txBody>
          <a:bodyPr wrap="square" rtlCol="0">
            <a:spAutoFit/>
          </a:bodyPr>
          <a:lstStyle/>
          <a:p>
            <a:r>
              <a:rPr lang="en-US" sz="2000" dirty="0" smtClean="0">
                <a:solidFill>
                  <a:schemeClr val="bg2"/>
                </a:solidFill>
              </a:rPr>
              <a:t>The intent resolution mechanism basically revolves around </a:t>
            </a:r>
            <a:r>
              <a:rPr lang="en-US" sz="2000" dirty="0" smtClean="0">
                <a:solidFill>
                  <a:srgbClr val="FF0000"/>
                </a:solidFill>
              </a:rPr>
              <a:t>matching</a:t>
            </a:r>
            <a:r>
              <a:rPr lang="en-US" sz="2000" dirty="0" smtClean="0">
                <a:solidFill>
                  <a:schemeClr val="bg2"/>
                </a:solidFill>
              </a:rPr>
              <a:t> an </a:t>
            </a:r>
            <a:r>
              <a:rPr lang="en-US" sz="2000" dirty="0" smtClean="0">
                <a:solidFill>
                  <a:srgbClr val="FF0000"/>
                </a:solidFill>
              </a:rPr>
              <a:t>Intent</a:t>
            </a:r>
            <a:r>
              <a:rPr lang="en-US" sz="2000" dirty="0" smtClean="0">
                <a:solidFill>
                  <a:schemeClr val="bg2"/>
                </a:solidFill>
              </a:rPr>
              <a:t> against all of the </a:t>
            </a:r>
            <a:r>
              <a:rPr lang="en-US" sz="2000" dirty="0" smtClean="0">
                <a:solidFill>
                  <a:srgbClr val="FF0000"/>
                </a:solidFill>
              </a:rPr>
              <a:t>&lt;intent-filter&gt; </a:t>
            </a:r>
            <a:r>
              <a:rPr lang="en-US" sz="2000" dirty="0" smtClean="0">
                <a:solidFill>
                  <a:schemeClr val="bg2"/>
                </a:solidFill>
              </a:rPr>
              <a:t>descriptions in the installed application packages</a:t>
            </a:r>
          </a:p>
        </p:txBody>
      </p:sp>
      <p:pic>
        <p:nvPicPr>
          <p:cNvPr id="5" name="Picture 4"/>
          <p:cNvPicPr>
            <a:picLocks noChangeAspect="1" noChangeArrowheads="1"/>
          </p:cNvPicPr>
          <p:nvPr/>
        </p:nvPicPr>
        <p:blipFill>
          <a:blip r:embed="rId2" cstate="print"/>
          <a:srcRect/>
          <a:stretch>
            <a:fillRect/>
          </a:stretch>
        </p:blipFill>
        <p:spPr bwMode="auto">
          <a:xfrm>
            <a:off x="974925" y="2375538"/>
            <a:ext cx="6624479" cy="4303579"/>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995994" y="2187143"/>
            <a:ext cx="1567455" cy="1496455"/>
          </a:xfrm>
          <a:prstGeom prst="rect">
            <a:avLst/>
          </a:prstGeom>
          <a:noFill/>
          <a:ln w="9525">
            <a:noFill/>
            <a:miter lim="800000"/>
            <a:headEnd/>
            <a:tailEnd/>
          </a:ln>
        </p:spPr>
      </p:pic>
      <p:sp>
        <p:nvSpPr>
          <p:cNvPr id="60417" name="Rectangle 1"/>
          <p:cNvSpPr>
            <a:spLocks noChangeArrowheads="1"/>
          </p:cNvSpPr>
          <p:nvPr/>
        </p:nvSpPr>
        <p:spPr bwMode="auto">
          <a:xfrm>
            <a:off x="5009855" y="150079"/>
            <a:ext cx="4134145" cy="898914"/>
          </a:xfrm>
          <a:prstGeom prst="rect">
            <a:avLst/>
          </a:prstGeom>
          <a:solidFill>
            <a:srgbClr val="F7F7F7"/>
          </a:solidFill>
          <a:ln w="9525">
            <a:noFill/>
            <a:miter lim="800000"/>
            <a:headEnd/>
            <a:tailEnd/>
          </a:ln>
          <a:effectLst/>
        </p:spPr>
        <p:txBody>
          <a:bodyPr vert="horz" wrap="none" lIns="0" tIns="0" rIns="0" bIns="15870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88"/>
              </a:solidFill>
              <a:effectLst/>
              <a:latin typeface="Arial Unicode MS" pitchFamily="34" charset="-122"/>
              <a:ea typeface="Courier New" pitchFamily="49"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88"/>
                </a:solidFill>
                <a:effectLst/>
                <a:latin typeface="Arial Unicode MS" pitchFamily="34" charset="-122"/>
                <a:ea typeface="Courier New" pitchFamily="49" charset="0"/>
                <a:cs typeface="Arial" pitchFamily="34" charset="0"/>
              </a:rPr>
              <a:t>if</a:t>
            </a: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err="1" smtClean="0">
                <a:ln>
                  <a:noFill/>
                </a:ln>
                <a:solidFill>
                  <a:srgbClr val="000000"/>
                </a:solidFill>
                <a:effectLst/>
                <a:latin typeface="Arial Unicode MS" pitchFamily="34" charset="-122"/>
                <a:ea typeface="Courier New" pitchFamily="49" charset="0"/>
                <a:cs typeface="Arial" pitchFamily="34" charset="0"/>
              </a:rPr>
              <a:t>sendIntent</a:t>
            </a:r>
            <a:r>
              <a:rPr kumimoji="0" lang="en-US" sz="1200" b="0" i="0" u="none" strike="noStrike" cap="none" normalizeH="0" baseline="0" dirty="0" err="1"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err="1" smtClean="0">
                <a:ln>
                  <a:noFill/>
                </a:ln>
                <a:solidFill>
                  <a:srgbClr val="000000"/>
                </a:solidFill>
                <a:effectLst/>
                <a:latin typeface="Arial Unicode MS" pitchFamily="34" charset="-122"/>
                <a:ea typeface="Courier New" pitchFamily="49" charset="0"/>
                <a:cs typeface="Arial" pitchFamily="34" charset="0"/>
              </a:rPr>
              <a:t>resolveActivity</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err="1" smtClean="0">
                <a:ln>
                  <a:noFill/>
                </a:ln>
                <a:solidFill>
                  <a:srgbClr val="000000"/>
                </a:solidFill>
                <a:effectLst/>
                <a:latin typeface="Arial Unicode MS" pitchFamily="34" charset="-122"/>
                <a:ea typeface="Courier New" pitchFamily="49" charset="0"/>
                <a:cs typeface="Arial" pitchFamily="34" charset="0"/>
              </a:rPr>
              <a:t>getPackageManager</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t>
            </a:r>
            <a:r>
              <a:rPr kumimoji="0" lang="en-US" sz="1200" b="0" i="0" u="none" strike="noStrike" cap="none" normalizeH="0" baseline="0" dirty="0" smtClean="0">
                <a:ln>
                  <a:noFill/>
                </a:ln>
                <a:solidFill>
                  <a:srgbClr val="000088"/>
                </a:solidFill>
                <a:effectLst/>
                <a:latin typeface="Arial Unicode MS" pitchFamily="34" charset="-122"/>
                <a:ea typeface="Courier New" pitchFamily="49" charset="0"/>
                <a:cs typeface="Arial" pitchFamily="34" charset="0"/>
              </a:rPr>
              <a:t>null</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r>
            <a:b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b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t>
            </a:r>
            <a:r>
              <a:rPr kumimoji="0" lang="en-US" sz="1200" b="0" i="0" u="none" strike="noStrike" cap="none" normalizeH="0" baseline="0" dirty="0" err="1" smtClean="0">
                <a:ln>
                  <a:noFill/>
                </a:ln>
                <a:solidFill>
                  <a:srgbClr val="000000"/>
                </a:solidFill>
                <a:effectLst/>
                <a:latin typeface="Arial Unicode MS" pitchFamily="34" charset="-122"/>
                <a:ea typeface="Courier New" pitchFamily="49" charset="0"/>
                <a:cs typeface="Arial" pitchFamily="34" charset="0"/>
              </a:rPr>
              <a:t>startActivity</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err="1" smtClean="0">
                <a:ln>
                  <a:noFill/>
                </a:ln>
                <a:solidFill>
                  <a:srgbClr val="000000"/>
                </a:solidFill>
                <a:effectLst/>
                <a:latin typeface="Arial Unicode MS" pitchFamily="34" charset="-122"/>
                <a:ea typeface="Courier New" pitchFamily="49" charset="0"/>
                <a:cs typeface="Arial" pitchFamily="34" charset="0"/>
              </a:rPr>
              <a:t>sendIntent</a:t>
            </a: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t/>
            </a:r>
            <a:br>
              <a:rPr kumimoji="0" lang="en-US" sz="1200" b="0" i="0" u="none" strike="noStrike" cap="none" normalizeH="0" baseline="0" dirty="0" smtClean="0">
                <a:ln>
                  <a:noFill/>
                </a:ln>
                <a:solidFill>
                  <a:srgbClr val="000000"/>
                </a:solidFill>
                <a:effectLst/>
                <a:latin typeface="Arial Unicode MS" pitchFamily="34" charset="-122"/>
                <a:ea typeface="Courier New" pitchFamily="49" charset="0"/>
                <a:cs typeface="Arial" pitchFamily="34" charset="0"/>
              </a:rPr>
            </a:br>
            <a:r>
              <a:rPr kumimoji="0" lang="en-US" sz="1200" b="0" i="0" u="none" strike="noStrike" cap="none" normalizeH="0" baseline="0" dirty="0" smtClean="0">
                <a:ln>
                  <a:noFill/>
                </a:ln>
                <a:solidFill>
                  <a:srgbClr val="666600"/>
                </a:solidFill>
                <a:effectLst/>
                <a:latin typeface="Arial Unicode MS" pitchFamily="34" charset="-122"/>
                <a:ea typeface="Courier New" pitchFamily="49" charset="0"/>
                <a:cs typeface="Arial" pitchFamily="34" charset="0"/>
              </a:rPr>
              <a:t>}</a:t>
            </a:r>
            <a:r>
              <a:rPr kumimoji="0" lang="en-US" sz="12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 </a:t>
            </a:r>
            <a:r>
              <a:rPr lang="en-US" dirty="0" smtClean="0"/>
              <a:t>&amp; Intent Filter Sample</a:t>
            </a:r>
            <a:endParaRPr lang="en-US" dirty="0"/>
          </a:p>
        </p:txBody>
      </p:sp>
      <p:sp>
        <p:nvSpPr>
          <p:cNvPr id="22" name="TextBox 21"/>
          <p:cNvSpPr txBox="1"/>
          <p:nvPr/>
        </p:nvSpPr>
        <p:spPr>
          <a:xfrm>
            <a:off x="533400" y="1433380"/>
            <a:ext cx="8229600" cy="4955203"/>
          </a:xfrm>
          <a:prstGeom prst="rect">
            <a:avLst/>
          </a:prstGeom>
          <a:noFill/>
          <a:ln w="3175">
            <a:solidFill>
              <a:schemeClr val="bg1">
                <a:lumMod val="75000"/>
              </a:schemeClr>
            </a:solidFill>
          </a:ln>
        </p:spPr>
        <p:txBody>
          <a:bodyPr wrap="square" rtlCol="0">
            <a:spAutoFit/>
          </a:bodyPr>
          <a:lstStyle/>
          <a:p>
            <a:r>
              <a:rPr lang="en-US" sz="1400" dirty="0" smtClean="0">
                <a:solidFill>
                  <a:sysClr val="windowText" lastClr="000000"/>
                </a:solidFill>
              </a:rPr>
              <a:t>&lt;?xml version=</a:t>
            </a:r>
            <a:r>
              <a:rPr lang="en-US" sz="1400" i="1" dirty="0" smtClean="0">
                <a:solidFill>
                  <a:sysClr val="windowText" lastClr="000000"/>
                </a:solidFill>
              </a:rPr>
              <a:t>"1.0" encoding="utf-8"?&gt;</a:t>
            </a:r>
          </a:p>
          <a:p>
            <a:r>
              <a:rPr lang="en-US" sz="1400" dirty="0" smtClean="0">
                <a:solidFill>
                  <a:sysClr val="windowText" lastClr="000000"/>
                </a:solidFill>
              </a:rPr>
              <a:t>&lt;manifest </a:t>
            </a:r>
            <a:r>
              <a:rPr lang="en-US" sz="1400" dirty="0" err="1" smtClean="0">
                <a:solidFill>
                  <a:sysClr val="windowText" lastClr="000000"/>
                </a:solidFill>
              </a:rPr>
              <a:t>xmlns:android</a:t>
            </a:r>
            <a:r>
              <a:rPr lang="en-US" sz="1400" dirty="0" smtClean="0">
                <a:solidFill>
                  <a:sysClr val="windowText" lastClr="000000"/>
                </a:solidFill>
              </a:rPr>
              <a:t>=</a:t>
            </a:r>
            <a:r>
              <a:rPr lang="en-US" sz="1400" i="1" dirty="0" smtClean="0">
                <a:solidFill>
                  <a:sysClr val="windowText" lastClr="000000"/>
                </a:solidFill>
              </a:rPr>
              <a:t>"http://schemas.android.com/apk/res/android"</a:t>
            </a:r>
          </a:p>
          <a:p>
            <a:r>
              <a:rPr lang="en-US" sz="1400" dirty="0" smtClean="0">
                <a:solidFill>
                  <a:sysClr val="windowText" lastClr="000000"/>
                </a:solidFill>
              </a:rPr>
              <a:t>      package=</a:t>
            </a:r>
            <a:r>
              <a:rPr lang="en-US" sz="1400" i="1" dirty="0" smtClean="0">
                <a:solidFill>
                  <a:sysClr val="windowText" lastClr="000000"/>
                </a:solidFill>
              </a:rPr>
              <a:t>“</a:t>
            </a:r>
            <a:r>
              <a:rPr lang="en-US" sz="1400" i="1" dirty="0" err="1" smtClean="0">
                <a:solidFill>
                  <a:srgbClr val="FF0000"/>
                </a:solidFill>
              </a:rPr>
              <a:t>com.dummy.app</a:t>
            </a:r>
            <a:r>
              <a:rPr lang="en-US" sz="1400" i="1" dirty="0" smtClean="0">
                <a:solidFill>
                  <a:sysClr val="windowText" lastClr="000000"/>
                </a:solidFill>
              </a:rPr>
              <a:t>"    </a:t>
            </a:r>
            <a:r>
              <a:rPr lang="en-US" sz="1400" dirty="0" err="1" smtClean="0">
                <a:solidFill>
                  <a:sysClr val="windowText" lastClr="000000"/>
                </a:solidFill>
              </a:rPr>
              <a:t>android:versionCode</a:t>
            </a:r>
            <a:r>
              <a:rPr lang="en-US" sz="1400" dirty="0" smtClean="0">
                <a:solidFill>
                  <a:sysClr val="windowText" lastClr="000000"/>
                </a:solidFill>
              </a:rPr>
              <a:t>=</a:t>
            </a:r>
            <a:r>
              <a:rPr lang="en-US" sz="1400" i="1" dirty="0" smtClean="0">
                <a:solidFill>
                  <a:sysClr val="windowText" lastClr="000000"/>
                </a:solidFill>
              </a:rPr>
              <a:t>"1"    </a:t>
            </a:r>
            <a:r>
              <a:rPr lang="en-US" sz="1400" dirty="0" err="1" smtClean="0">
                <a:solidFill>
                  <a:sysClr val="windowText" lastClr="000000"/>
                </a:solidFill>
              </a:rPr>
              <a:t>android:versionName</a:t>
            </a:r>
            <a:r>
              <a:rPr lang="en-US" sz="1400" dirty="0" smtClean="0">
                <a:solidFill>
                  <a:sysClr val="windowText" lastClr="000000"/>
                </a:solidFill>
              </a:rPr>
              <a:t>=</a:t>
            </a:r>
            <a:r>
              <a:rPr lang="en-US" sz="1400" i="1" dirty="0" smtClean="0">
                <a:solidFill>
                  <a:sysClr val="windowText" lastClr="000000"/>
                </a:solidFill>
              </a:rPr>
              <a:t>"1.0.0"&gt;</a:t>
            </a:r>
            <a:endParaRPr lang="en-US" sz="1400" dirty="0" smtClean="0">
              <a:solidFill>
                <a:sysClr val="windowText" lastClr="000000"/>
              </a:solidFill>
            </a:endParaRPr>
          </a:p>
          <a:p>
            <a:r>
              <a:rPr lang="en-US" sz="1400" b="1" dirty="0" smtClean="0">
                <a:solidFill>
                  <a:sysClr val="windowText" lastClr="000000"/>
                </a:solidFill>
              </a:rPr>
              <a:t>     &lt;uses-permission </a:t>
            </a:r>
            <a:r>
              <a:rPr lang="en-US" sz="1400" b="1" dirty="0" err="1" smtClean="0">
                <a:solidFill>
                  <a:sysClr val="windowText" lastClr="000000"/>
                </a:solidFill>
              </a:rPr>
              <a:t>android:name</a:t>
            </a:r>
            <a:r>
              <a:rPr lang="en-US" sz="1400" b="1" dirty="0" smtClean="0">
                <a:solidFill>
                  <a:sysClr val="windowText" lastClr="000000"/>
                </a:solidFill>
              </a:rPr>
              <a:t>=</a:t>
            </a:r>
            <a:r>
              <a:rPr lang="en-US" sz="1400" b="1" i="1" dirty="0" smtClean="0">
                <a:solidFill>
                  <a:sysClr val="windowText" lastClr="000000"/>
                </a:solidFill>
              </a:rPr>
              <a:t>"</a:t>
            </a:r>
            <a:r>
              <a:rPr lang="en-US" sz="1400" b="1" i="1" dirty="0" err="1" smtClean="0">
                <a:solidFill>
                  <a:sysClr val="windowText" lastClr="000000"/>
                </a:solidFill>
              </a:rPr>
              <a:t>android.permission.RECEIVE_SMS</a:t>
            </a:r>
            <a:r>
              <a:rPr lang="en-US" sz="1400" b="1" i="1" dirty="0" smtClean="0">
                <a:solidFill>
                  <a:sysClr val="windowText" lastClr="000000"/>
                </a:solidFill>
              </a:rPr>
              <a:t>"     /&gt;</a:t>
            </a:r>
            <a:endParaRPr lang="en-US" sz="1400" b="1" dirty="0" smtClean="0">
              <a:solidFill>
                <a:sysClr val="windowText" lastClr="000000"/>
              </a:solidFill>
            </a:endParaRPr>
          </a:p>
          <a:p>
            <a:r>
              <a:rPr lang="fr-FR" sz="1400" dirty="0" smtClean="0">
                <a:solidFill>
                  <a:sysClr val="windowText" lastClr="000000"/>
                </a:solidFill>
              </a:rPr>
              <a:t>     &lt;application </a:t>
            </a:r>
            <a:r>
              <a:rPr lang="fr-FR" sz="1400" dirty="0" err="1" smtClean="0">
                <a:solidFill>
                  <a:sysClr val="windowText" lastClr="000000"/>
                </a:solidFill>
              </a:rPr>
              <a:t>android:icon</a:t>
            </a:r>
            <a:r>
              <a:rPr lang="fr-FR" sz="1400" dirty="0" smtClean="0">
                <a:solidFill>
                  <a:sysClr val="windowText" lastClr="000000"/>
                </a:solidFill>
              </a:rPr>
              <a:t>=</a:t>
            </a:r>
            <a:r>
              <a:rPr lang="fr-FR" sz="1400" i="1" dirty="0" smtClean="0">
                <a:solidFill>
                  <a:sysClr val="windowText" lastClr="000000"/>
                </a:solidFill>
              </a:rPr>
              <a:t>"@</a:t>
            </a:r>
            <a:r>
              <a:rPr lang="fr-FR" sz="1400" i="1" dirty="0" err="1" smtClean="0">
                <a:solidFill>
                  <a:sysClr val="windowText" lastClr="000000"/>
                </a:solidFill>
              </a:rPr>
              <a:t>drawable</a:t>
            </a:r>
            <a:r>
              <a:rPr lang="fr-FR" sz="1400" i="1" dirty="0" smtClean="0">
                <a:solidFill>
                  <a:sysClr val="windowText" lastClr="000000"/>
                </a:solidFill>
              </a:rPr>
              <a:t>/</a:t>
            </a:r>
            <a:r>
              <a:rPr lang="fr-FR" sz="1400" i="1" dirty="0" err="1" smtClean="0">
                <a:solidFill>
                  <a:sysClr val="windowText" lastClr="000000"/>
                </a:solidFill>
              </a:rPr>
              <a:t>icon</a:t>
            </a:r>
            <a:r>
              <a:rPr lang="fr-FR" sz="1400" i="1" dirty="0" smtClean="0">
                <a:solidFill>
                  <a:sysClr val="windowText" lastClr="000000"/>
                </a:solidFill>
              </a:rPr>
              <a:t>"  &gt;</a:t>
            </a:r>
          </a:p>
          <a:p>
            <a:r>
              <a:rPr lang="en-US" sz="1400" dirty="0" smtClean="0">
                <a:solidFill>
                  <a:sysClr val="windowText" lastClr="000000"/>
                </a:solidFill>
              </a:rPr>
              <a:t>        </a:t>
            </a:r>
            <a:r>
              <a:rPr lang="en-US" sz="1400" dirty="0" smtClean="0">
                <a:solidFill>
                  <a:srgbClr val="FF0000"/>
                </a:solidFill>
              </a:rPr>
              <a:t>&lt;activity     </a:t>
            </a:r>
            <a:r>
              <a:rPr lang="en-US" sz="1400" dirty="0" err="1" smtClean="0">
                <a:solidFill>
                  <a:srgbClr val="FF0000"/>
                </a:solidFill>
              </a:rPr>
              <a:t>android:name</a:t>
            </a:r>
            <a:r>
              <a:rPr lang="en-US" sz="1400" dirty="0" smtClean="0">
                <a:solidFill>
                  <a:srgbClr val="FF0000"/>
                </a:solidFill>
              </a:rPr>
              <a:t>=</a:t>
            </a:r>
            <a:r>
              <a:rPr lang="en-US" sz="1400" i="1" dirty="0" smtClean="0">
                <a:solidFill>
                  <a:srgbClr val="FF0000"/>
                </a:solidFill>
              </a:rPr>
              <a:t>".</a:t>
            </a:r>
            <a:r>
              <a:rPr lang="en-US" sz="1400" b="1" i="1" dirty="0" err="1" smtClean="0">
                <a:solidFill>
                  <a:srgbClr val="FF0000"/>
                </a:solidFill>
              </a:rPr>
              <a:t>DummyActivity</a:t>
            </a:r>
            <a:r>
              <a:rPr lang="en-US" sz="1400" i="1" dirty="0" smtClean="0">
                <a:solidFill>
                  <a:srgbClr val="FF0000"/>
                </a:solidFill>
              </a:rPr>
              <a:t>"     &gt;</a:t>
            </a:r>
          </a:p>
          <a:p>
            <a:r>
              <a:rPr lang="en-US" sz="1400" dirty="0" smtClean="0">
                <a:solidFill>
                  <a:sysClr val="windowText" lastClr="000000"/>
                </a:solidFill>
              </a:rPr>
              <a:t>            &lt;intent-filter&gt;</a:t>
            </a:r>
          </a:p>
          <a:p>
            <a:r>
              <a:rPr lang="en-US" sz="1400" b="1" dirty="0" smtClean="0">
                <a:solidFill>
                  <a:sysClr val="windowText" lastClr="000000"/>
                </a:solidFill>
              </a:rPr>
              <a:t>                &lt;action </a:t>
            </a:r>
            <a:r>
              <a:rPr lang="en-US" sz="1400" b="1" dirty="0" err="1" smtClean="0">
                <a:solidFill>
                  <a:sysClr val="windowText" lastClr="000000"/>
                </a:solidFill>
              </a:rPr>
              <a:t>android:name</a:t>
            </a:r>
            <a:r>
              <a:rPr lang="en-US" sz="1400" b="1" dirty="0" smtClean="0">
                <a:solidFill>
                  <a:sysClr val="windowText" lastClr="000000"/>
                </a:solidFill>
              </a:rPr>
              <a:t>=</a:t>
            </a:r>
            <a:r>
              <a:rPr lang="en-US" sz="1400" b="1" i="1" dirty="0" smtClean="0">
                <a:solidFill>
                  <a:sysClr val="windowText" lastClr="000000"/>
                </a:solidFill>
              </a:rPr>
              <a:t>"</a:t>
            </a:r>
            <a:r>
              <a:rPr lang="en-US" sz="1400" b="1" i="1" dirty="0" err="1" smtClean="0">
                <a:solidFill>
                  <a:sysClr val="windowText" lastClr="000000"/>
                </a:solidFill>
              </a:rPr>
              <a:t>android.intent.action.MAIN</a:t>
            </a:r>
            <a:r>
              <a:rPr lang="en-US" sz="1400" b="1" i="1" dirty="0" smtClean="0">
                <a:solidFill>
                  <a:sysClr val="windowText" lastClr="000000"/>
                </a:solidFill>
              </a:rPr>
              <a:t>" /&gt;</a:t>
            </a:r>
          </a:p>
          <a:p>
            <a:r>
              <a:rPr lang="en-US" sz="1400" b="1" dirty="0" smtClean="0">
                <a:solidFill>
                  <a:sysClr val="windowText" lastClr="000000"/>
                </a:solidFill>
              </a:rPr>
              <a:t>                &lt;category </a:t>
            </a:r>
            <a:r>
              <a:rPr lang="en-US" sz="1400" b="1" dirty="0" err="1" smtClean="0">
                <a:solidFill>
                  <a:sysClr val="windowText" lastClr="000000"/>
                </a:solidFill>
              </a:rPr>
              <a:t>android:name</a:t>
            </a:r>
            <a:r>
              <a:rPr lang="en-US" sz="1400" b="1" dirty="0" smtClean="0">
                <a:solidFill>
                  <a:sysClr val="windowText" lastClr="000000"/>
                </a:solidFill>
              </a:rPr>
              <a:t>=</a:t>
            </a:r>
            <a:r>
              <a:rPr lang="en-US" sz="1400" b="1" i="1" dirty="0" smtClean="0">
                <a:solidFill>
                  <a:sysClr val="windowText" lastClr="000000"/>
                </a:solidFill>
              </a:rPr>
              <a:t>"</a:t>
            </a:r>
            <a:r>
              <a:rPr lang="en-US" sz="1400" b="1" i="1" dirty="0" err="1" smtClean="0">
                <a:solidFill>
                  <a:sysClr val="windowText" lastClr="000000"/>
                </a:solidFill>
              </a:rPr>
              <a:t>android.intent.category.LAUNCHER</a:t>
            </a:r>
            <a:r>
              <a:rPr lang="en-US" sz="1400" b="1" i="1" dirty="0" smtClean="0">
                <a:solidFill>
                  <a:sysClr val="windowText" lastClr="000000"/>
                </a:solidFill>
              </a:rPr>
              <a:t>" /&gt;</a:t>
            </a:r>
          </a:p>
          <a:p>
            <a:r>
              <a:rPr lang="en-US" sz="1400" dirty="0" smtClean="0">
                <a:solidFill>
                  <a:sysClr val="windowText" lastClr="000000"/>
                </a:solidFill>
              </a:rPr>
              <a:t>            &lt;/intent-filter&gt;</a:t>
            </a:r>
          </a:p>
          <a:p>
            <a:r>
              <a:rPr lang="en-US" sz="1400" dirty="0" smtClean="0">
                <a:solidFill>
                  <a:sysClr val="windowText" lastClr="000000"/>
                </a:solidFill>
              </a:rPr>
              <a:t>        </a:t>
            </a:r>
            <a:r>
              <a:rPr lang="en-US" sz="1400" dirty="0" smtClean="0">
                <a:solidFill>
                  <a:srgbClr val="FF0000"/>
                </a:solidFill>
              </a:rPr>
              <a:t>&lt;/activity&gt;</a:t>
            </a:r>
          </a:p>
          <a:p>
            <a:r>
              <a:rPr lang="en-US" sz="1400" dirty="0" smtClean="0">
                <a:solidFill>
                  <a:sysClr val="windowText" lastClr="000000"/>
                </a:solidFill>
              </a:rPr>
              <a:t>        </a:t>
            </a:r>
            <a:r>
              <a:rPr lang="en-US" sz="1400" dirty="0" smtClean="0">
                <a:solidFill>
                  <a:srgbClr val="FF0000"/>
                </a:solidFill>
              </a:rPr>
              <a:t>&lt;receiver </a:t>
            </a:r>
            <a:r>
              <a:rPr lang="en-US" sz="1400" dirty="0" err="1" smtClean="0">
                <a:solidFill>
                  <a:srgbClr val="FF0000"/>
                </a:solidFill>
              </a:rPr>
              <a:t>android:name</a:t>
            </a:r>
            <a:r>
              <a:rPr lang="en-US" sz="1400" dirty="0" smtClean="0">
                <a:solidFill>
                  <a:srgbClr val="FF0000"/>
                </a:solidFill>
              </a:rPr>
              <a:t>=</a:t>
            </a:r>
            <a:r>
              <a:rPr lang="en-US" sz="1400" i="1" dirty="0" smtClean="0">
                <a:solidFill>
                  <a:srgbClr val="FF0000"/>
                </a:solidFill>
              </a:rPr>
              <a:t>“</a:t>
            </a:r>
            <a:r>
              <a:rPr lang="en-US" sz="1400" b="1" i="1" dirty="0" err="1" smtClean="0">
                <a:solidFill>
                  <a:srgbClr val="FF0000"/>
                </a:solidFill>
              </a:rPr>
              <a:t>DummyReceiver</a:t>
            </a:r>
            <a:r>
              <a:rPr lang="en-US" sz="1400" i="1" dirty="0" smtClean="0">
                <a:solidFill>
                  <a:srgbClr val="FF0000"/>
                </a:solidFill>
              </a:rPr>
              <a:t>"    </a:t>
            </a:r>
            <a:r>
              <a:rPr lang="en-US" sz="1400" dirty="0" err="1" smtClean="0">
                <a:solidFill>
                  <a:srgbClr val="FF0000"/>
                </a:solidFill>
              </a:rPr>
              <a:t>android:enabled</a:t>
            </a:r>
            <a:r>
              <a:rPr lang="en-US" sz="1400" dirty="0" smtClean="0">
                <a:solidFill>
                  <a:srgbClr val="FF0000"/>
                </a:solidFill>
              </a:rPr>
              <a:t>=</a:t>
            </a:r>
            <a:r>
              <a:rPr lang="en-US" sz="1400" i="1" dirty="0" smtClean="0">
                <a:solidFill>
                  <a:srgbClr val="FF0000"/>
                </a:solidFill>
              </a:rPr>
              <a:t>"true"    &gt;</a:t>
            </a:r>
          </a:p>
          <a:p>
            <a:r>
              <a:rPr lang="en-US" sz="1400" dirty="0" smtClean="0">
                <a:solidFill>
                  <a:sysClr val="windowText" lastClr="000000"/>
                </a:solidFill>
              </a:rPr>
              <a:t>      	&lt;intent-filter&gt;</a:t>
            </a:r>
          </a:p>
          <a:p>
            <a:r>
              <a:rPr lang="en-US" sz="1400" dirty="0" smtClean="0">
                <a:solidFill>
                  <a:sysClr val="windowText" lastClr="000000"/>
                </a:solidFill>
              </a:rPr>
              <a:t>        	</a:t>
            </a:r>
            <a:r>
              <a:rPr lang="en-US" sz="1400" b="1" dirty="0" smtClean="0">
                <a:solidFill>
                  <a:sysClr val="windowText" lastClr="000000"/>
                </a:solidFill>
              </a:rPr>
              <a:t>           &lt;action </a:t>
            </a:r>
            <a:r>
              <a:rPr lang="en-US" sz="1400" b="1" dirty="0" err="1" smtClean="0">
                <a:solidFill>
                  <a:sysClr val="windowText" lastClr="000000"/>
                </a:solidFill>
              </a:rPr>
              <a:t>android:name</a:t>
            </a:r>
            <a:r>
              <a:rPr lang="en-US" sz="1400" b="1" dirty="0" smtClean="0">
                <a:solidFill>
                  <a:sysClr val="windowText" lastClr="000000"/>
                </a:solidFill>
              </a:rPr>
              <a:t>=</a:t>
            </a:r>
            <a:r>
              <a:rPr lang="en-US" sz="1400" b="1" i="1" dirty="0" smtClean="0">
                <a:solidFill>
                  <a:sysClr val="windowText" lastClr="000000"/>
                </a:solidFill>
              </a:rPr>
              <a:t>"</a:t>
            </a:r>
            <a:r>
              <a:rPr lang="en-US" sz="1400" b="1" i="1" dirty="0" err="1" smtClean="0">
                <a:solidFill>
                  <a:sysClr val="windowText" lastClr="000000"/>
                </a:solidFill>
              </a:rPr>
              <a:t>android.provider.Telephony.SMS_RECEIVED</a:t>
            </a:r>
            <a:r>
              <a:rPr lang="en-US" sz="1400" b="1" i="1" dirty="0" smtClean="0">
                <a:solidFill>
                  <a:sysClr val="windowText" lastClr="000000"/>
                </a:solidFill>
              </a:rPr>
              <a:t>"    /&gt;</a:t>
            </a:r>
          </a:p>
          <a:p>
            <a:r>
              <a:rPr lang="en-US" sz="1400" dirty="0" smtClean="0">
                <a:solidFill>
                  <a:sysClr val="windowText" lastClr="000000"/>
                </a:solidFill>
              </a:rPr>
              <a:t>      	&lt;/intent-filter&gt;</a:t>
            </a:r>
          </a:p>
          <a:p>
            <a:r>
              <a:rPr lang="en-US" sz="1400" dirty="0" smtClean="0">
                <a:solidFill>
                  <a:sysClr val="windowText" lastClr="000000"/>
                </a:solidFill>
              </a:rPr>
              <a:t>         </a:t>
            </a:r>
            <a:r>
              <a:rPr lang="en-US" sz="1400" dirty="0" smtClean="0">
                <a:solidFill>
                  <a:srgbClr val="FF0000"/>
                </a:solidFill>
              </a:rPr>
              <a:t>&lt;/receiver&gt;</a:t>
            </a:r>
          </a:p>
          <a:p>
            <a:r>
              <a:rPr lang="en-US" sz="1400" dirty="0" smtClean="0">
                <a:solidFill>
                  <a:srgbClr val="FF0000"/>
                </a:solidFill>
              </a:rPr>
              <a:t>          &lt;service&gt;</a:t>
            </a:r>
          </a:p>
          <a:p>
            <a:r>
              <a:rPr lang="en-US" sz="1800" dirty="0" smtClean="0">
                <a:solidFill>
                  <a:schemeClr val="bg2"/>
                </a:solidFill>
              </a:rPr>
              <a:t>          ……</a:t>
            </a:r>
          </a:p>
          <a:p>
            <a:r>
              <a:rPr lang="en-US" sz="1800" dirty="0" smtClean="0">
                <a:solidFill>
                  <a:schemeClr val="bg2"/>
                </a:solidFill>
              </a:rPr>
              <a:t>          ……</a:t>
            </a:r>
          </a:p>
          <a:p>
            <a:r>
              <a:rPr lang="en-US" sz="1400" dirty="0" smtClean="0">
                <a:solidFill>
                  <a:srgbClr val="FF0000"/>
                </a:solidFill>
              </a:rPr>
              <a:t>          &lt;/service&gt;</a:t>
            </a:r>
          </a:p>
          <a:p>
            <a:r>
              <a:rPr lang="en-US" sz="1400" dirty="0" smtClean="0">
                <a:solidFill>
                  <a:sysClr val="windowText" lastClr="000000"/>
                </a:solidFill>
              </a:rPr>
              <a:t>    &lt;/application&gt;</a:t>
            </a:r>
          </a:p>
          <a:p>
            <a:r>
              <a:rPr lang="en-US" sz="1400" dirty="0" smtClean="0">
                <a:solidFill>
                  <a:sysClr val="windowText" lastClr="000000"/>
                </a:solidFill>
              </a:rPr>
              <a:t>&lt;/manifest&gt;</a:t>
            </a:r>
            <a:endParaRPr lang="en-US" sz="1400" dirty="0">
              <a:solidFill>
                <a:sysClr val="windowText" lastClr="000000"/>
              </a:solidFill>
            </a:endParaRPr>
          </a:p>
        </p:txBody>
      </p:sp>
      <p:sp>
        <p:nvSpPr>
          <p:cNvPr id="23" name="Right Arrow 22"/>
          <p:cNvSpPr/>
          <p:nvPr/>
        </p:nvSpPr>
        <p:spPr>
          <a:xfrm>
            <a:off x="0" y="219538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0" y="470998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Brace 24"/>
          <p:cNvSpPr/>
          <p:nvPr/>
        </p:nvSpPr>
        <p:spPr>
          <a:xfrm>
            <a:off x="762000" y="3820285"/>
            <a:ext cx="152400" cy="1066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p:cNvSpPr/>
          <p:nvPr/>
        </p:nvSpPr>
        <p:spPr>
          <a:xfrm>
            <a:off x="762000" y="2458991"/>
            <a:ext cx="1524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p:cNvSpPr/>
          <p:nvPr/>
        </p:nvSpPr>
        <p:spPr>
          <a:xfrm flipH="1">
            <a:off x="7455243" y="2458991"/>
            <a:ext cx="1524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p:cNvSpPr/>
          <p:nvPr/>
        </p:nvSpPr>
        <p:spPr>
          <a:xfrm flipH="1">
            <a:off x="8382000" y="3820285"/>
            <a:ext cx="152400" cy="1066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Picture 30" descr="logo.png"/>
          <p:cNvPicPr>
            <a:picLocks noChangeAspect="1"/>
          </p:cNvPicPr>
          <p:nvPr/>
        </p:nvPicPr>
        <p:blipFill>
          <a:blip r:embed="rId2" cstate="print"/>
          <a:stretch>
            <a:fillRect/>
          </a:stretch>
        </p:blipFill>
        <p:spPr>
          <a:xfrm>
            <a:off x="1619637" y="5146589"/>
            <a:ext cx="468656" cy="4686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Intent is Applied in Service</a:t>
            </a:r>
            <a:endParaRPr lang="en-US" dirty="0"/>
          </a:p>
        </p:txBody>
      </p:sp>
      <p:sp>
        <p:nvSpPr>
          <p:cNvPr id="4" name="TextBox 3"/>
          <p:cNvSpPr txBox="1"/>
          <p:nvPr/>
        </p:nvSpPr>
        <p:spPr>
          <a:xfrm>
            <a:off x="455540" y="2191077"/>
            <a:ext cx="8215952" cy="3108543"/>
          </a:xfrm>
          <a:prstGeom prst="rect">
            <a:avLst/>
          </a:prstGeom>
          <a:noFill/>
        </p:spPr>
        <p:txBody>
          <a:bodyPr wrap="square" rtlCol="0">
            <a:spAutoFit/>
          </a:bodyPr>
          <a:lstStyle/>
          <a:p>
            <a:r>
              <a:rPr lang="en-US" sz="2000" dirty="0" smtClean="0">
                <a:solidFill>
                  <a:schemeClr val="bg2"/>
                </a:solidFill>
              </a:rPr>
              <a:t>An Intent object is passed to </a:t>
            </a:r>
            <a:r>
              <a:rPr lang="en-US" sz="2000" dirty="0" err="1" smtClean="0">
                <a:solidFill>
                  <a:schemeClr val="bg2"/>
                </a:solidFill>
                <a:hlinkClick r:id="rId2"/>
              </a:rPr>
              <a:t>Context.startService</a:t>
            </a:r>
            <a:r>
              <a:rPr lang="en-US" sz="2000" dirty="0" smtClean="0">
                <a:solidFill>
                  <a:schemeClr val="bg2"/>
                </a:solidFill>
                <a:hlinkClick r:id="rId2"/>
              </a:rPr>
              <a:t>()</a:t>
            </a:r>
            <a:r>
              <a:rPr lang="en-US" sz="2000" dirty="0" smtClean="0">
                <a:solidFill>
                  <a:schemeClr val="bg2"/>
                </a:solidFill>
              </a:rPr>
              <a:t> to </a:t>
            </a:r>
            <a:r>
              <a:rPr lang="en-US" sz="2000" dirty="0" smtClean="0">
                <a:solidFill>
                  <a:srgbClr val="FF0000"/>
                </a:solidFill>
              </a:rPr>
              <a:t>initiate</a:t>
            </a:r>
            <a:r>
              <a:rPr lang="en-US" sz="2000" dirty="0" smtClean="0">
                <a:solidFill>
                  <a:schemeClr val="bg2"/>
                </a:solidFill>
              </a:rPr>
              <a:t> a service or </a:t>
            </a:r>
            <a:r>
              <a:rPr lang="en-US" sz="2000" dirty="0" smtClean="0">
                <a:solidFill>
                  <a:srgbClr val="FF0000"/>
                </a:solidFill>
              </a:rPr>
              <a:t>deliver new instructions </a:t>
            </a:r>
            <a:r>
              <a:rPr lang="en-US" sz="2000" dirty="0" smtClean="0">
                <a:solidFill>
                  <a:schemeClr val="bg2"/>
                </a:solidFill>
              </a:rPr>
              <a:t>to an ongoing service. </a:t>
            </a:r>
          </a:p>
          <a:p>
            <a:r>
              <a:rPr lang="en-US" sz="1600" dirty="0" smtClean="0">
                <a:solidFill>
                  <a:schemeClr val="bg2"/>
                </a:solidFill>
              </a:rPr>
              <a:t>--</a:t>
            </a:r>
            <a:r>
              <a:rPr lang="en-US" sz="1600" i="1" dirty="0" smtClean="0">
                <a:solidFill>
                  <a:srgbClr val="77787B"/>
                </a:solidFill>
              </a:rPr>
              <a:t>public </a:t>
            </a:r>
            <a:r>
              <a:rPr lang="en-US" sz="1600" i="1" dirty="0" smtClean="0">
                <a:solidFill>
                  <a:srgbClr val="77787B"/>
                </a:solidFill>
              </a:rPr>
              <a:t>abstract ComponentName startService (</a:t>
            </a:r>
            <a:r>
              <a:rPr lang="en-US" sz="1600" b="1" i="1" dirty="0" smtClean="0">
                <a:solidFill>
                  <a:srgbClr val="77787B"/>
                </a:solidFill>
              </a:rPr>
              <a:t>Intent service</a:t>
            </a:r>
            <a:r>
              <a:rPr lang="en-US" sz="1600" i="1" dirty="0" smtClean="0">
                <a:solidFill>
                  <a:srgbClr val="77787B"/>
                </a:solidFill>
              </a:rPr>
              <a:t>)</a:t>
            </a:r>
          </a:p>
          <a:p>
            <a:endParaRPr lang="en-US" sz="2000" dirty="0" smtClean="0">
              <a:solidFill>
                <a:schemeClr val="bg2"/>
              </a:solidFill>
            </a:endParaRPr>
          </a:p>
          <a:p>
            <a:endParaRPr lang="en-US" sz="2000" dirty="0" smtClean="0">
              <a:solidFill>
                <a:schemeClr val="bg2"/>
              </a:solidFill>
            </a:endParaRPr>
          </a:p>
          <a:p>
            <a:r>
              <a:rPr lang="en-US" sz="2000" dirty="0" smtClean="0">
                <a:solidFill>
                  <a:schemeClr val="bg2"/>
                </a:solidFill>
              </a:rPr>
              <a:t>Similarly, an intent can be passed to </a:t>
            </a:r>
            <a:r>
              <a:rPr lang="en-US" sz="2000" dirty="0" smtClean="0">
                <a:solidFill>
                  <a:schemeClr val="bg2"/>
                </a:solidFill>
                <a:hlinkClick r:id="rId2"/>
              </a:rPr>
              <a:t>Context.bindService()</a:t>
            </a:r>
            <a:r>
              <a:rPr lang="en-US" sz="2000" dirty="0" smtClean="0">
                <a:solidFill>
                  <a:schemeClr val="bg2"/>
                </a:solidFill>
              </a:rPr>
              <a:t> to </a:t>
            </a:r>
            <a:r>
              <a:rPr lang="en-US" sz="2000" dirty="0" smtClean="0">
                <a:solidFill>
                  <a:srgbClr val="FF0000"/>
                </a:solidFill>
              </a:rPr>
              <a:t>establish a connection </a:t>
            </a:r>
            <a:r>
              <a:rPr lang="en-US" sz="2000" dirty="0" smtClean="0">
                <a:solidFill>
                  <a:schemeClr val="bg2"/>
                </a:solidFill>
              </a:rPr>
              <a:t>between the calling component and a target service. It can optionally initiate the service if it's not already running</a:t>
            </a:r>
            <a:r>
              <a:rPr lang="en-US" sz="2000" dirty="0" smtClean="0">
                <a:solidFill>
                  <a:schemeClr val="bg2"/>
                </a:solidFill>
              </a:rPr>
              <a:t>.</a:t>
            </a:r>
          </a:p>
          <a:p>
            <a:r>
              <a:rPr lang="en-US" sz="1600" i="1" dirty="0" smtClean="0">
                <a:solidFill>
                  <a:srgbClr val="77787B"/>
                </a:solidFill>
              </a:rPr>
              <a:t>--public abstract </a:t>
            </a:r>
            <a:r>
              <a:rPr lang="en-US" sz="1600" i="1" dirty="0" err="1" smtClean="0">
                <a:solidFill>
                  <a:srgbClr val="77787B"/>
                </a:solidFill>
              </a:rPr>
              <a:t>boolean</a:t>
            </a:r>
            <a:r>
              <a:rPr lang="en-US" sz="1600" i="1" dirty="0" smtClean="0">
                <a:solidFill>
                  <a:srgbClr val="77787B"/>
                </a:solidFill>
              </a:rPr>
              <a:t> bindService (</a:t>
            </a:r>
            <a:r>
              <a:rPr lang="en-US" sz="1600" b="1" i="1" dirty="0" smtClean="0">
                <a:solidFill>
                  <a:srgbClr val="77787B"/>
                </a:solidFill>
              </a:rPr>
              <a:t>Intent service</a:t>
            </a:r>
            <a:r>
              <a:rPr lang="en-US" sz="1600" i="1" dirty="0" smtClean="0">
                <a:solidFill>
                  <a:srgbClr val="77787B"/>
                </a:solidFill>
              </a:rPr>
              <a:t>, ServiceConnection </a:t>
            </a:r>
            <a:r>
              <a:rPr lang="en-US" sz="1600" i="1" dirty="0" err="1" smtClean="0">
                <a:solidFill>
                  <a:srgbClr val="77787B"/>
                </a:solidFill>
              </a:rPr>
              <a:t>conn</a:t>
            </a:r>
            <a:r>
              <a:rPr lang="en-US" sz="1600" i="1" dirty="0" smtClean="0">
                <a:solidFill>
                  <a:srgbClr val="77787B"/>
                </a:solidFill>
              </a:rPr>
              <a:t>, </a:t>
            </a:r>
            <a:r>
              <a:rPr lang="en-US" sz="1600" i="1" dirty="0" err="1" smtClean="0">
                <a:solidFill>
                  <a:srgbClr val="77787B"/>
                </a:solidFill>
              </a:rPr>
              <a:t>int</a:t>
            </a:r>
            <a:r>
              <a:rPr lang="en-US" sz="1600" i="1" dirty="0" smtClean="0">
                <a:solidFill>
                  <a:srgbClr val="77787B"/>
                </a:solidFill>
              </a:rPr>
              <a:t> flags)</a:t>
            </a:r>
          </a:p>
          <a:p>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p:cNvSpPr/>
          <p:nvPr/>
        </p:nvSpPr>
        <p:spPr>
          <a:xfrm>
            <a:off x="581890" y="2117846"/>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Service Overview</a:t>
            </a:r>
          </a:p>
          <a:p>
            <a:pPr marL="174625" lvl="1" indent="-174625"/>
            <a:r>
              <a:rPr lang="en-US" sz="2400" dirty="0" smtClean="0"/>
              <a:t>Process and Thread in Android</a:t>
            </a:r>
          </a:p>
          <a:p>
            <a:pPr marL="174625" lvl="1" indent="-174625"/>
            <a:r>
              <a:rPr lang="en-US" sz="2400" dirty="0" smtClean="0"/>
              <a:t>Intent and Intent Filter in Android</a:t>
            </a:r>
          </a:p>
          <a:p>
            <a:pPr marL="174625" lvl="1" indent="-174625"/>
            <a:r>
              <a:rPr lang="en-US" sz="2400" dirty="0" smtClean="0"/>
              <a:t>Started Service and Bound Service</a:t>
            </a:r>
          </a:p>
          <a:p>
            <a:pPr marL="174625" lvl="1" indent="-174625"/>
            <a:r>
              <a:rPr lang="en-US" sz="2400" dirty="0" smtClean="0"/>
              <a:t>System Service</a:t>
            </a:r>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of Android Service (App)</a:t>
            </a:r>
            <a:endParaRPr lang="en-US" dirty="0"/>
          </a:p>
        </p:txBody>
      </p:sp>
      <p:sp>
        <p:nvSpPr>
          <p:cNvPr id="4" name="TextBox 3"/>
          <p:cNvSpPr txBox="1"/>
          <p:nvPr/>
        </p:nvSpPr>
        <p:spPr>
          <a:xfrm>
            <a:off x="455540" y="2262853"/>
            <a:ext cx="8215952" cy="2246769"/>
          </a:xfrm>
          <a:prstGeom prst="rect">
            <a:avLst/>
          </a:prstGeom>
          <a:noFill/>
        </p:spPr>
        <p:txBody>
          <a:bodyPr wrap="square" rtlCol="0">
            <a:spAutoFit/>
          </a:bodyPr>
          <a:lstStyle/>
          <a:p>
            <a:r>
              <a:rPr lang="en-US" sz="2000" dirty="0" smtClean="0">
                <a:solidFill>
                  <a:srgbClr val="FF0000"/>
                </a:solidFill>
              </a:rPr>
              <a:t>Started </a:t>
            </a:r>
            <a:r>
              <a:rPr lang="en-US" sz="2000" dirty="0" smtClean="0">
                <a:solidFill>
                  <a:srgbClr val="FF0000"/>
                </a:solidFill>
              </a:rPr>
              <a:t>Service </a:t>
            </a:r>
            <a:r>
              <a:rPr lang="en-US" sz="2000" dirty="0" smtClean="0">
                <a:solidFill>
                  <a:schemeClr val="bg2"/>
                </a:solidFill>
              </a:rPr>
              <a:t>in the App</a:t>
            </a:r>
            <a:r>
              <a:rPr lang="en-US" sz="2000" dirty="0" smtClean="0">
                <a:solidFill>
                  <a:srgbClr val="FF0000"/>
                </a:solidFill>
              </a:rPr>
              <a:t> (</a:t>
            </a:r>
            <a:r>
              <a:rPr lang="en-US" sz="2000" dirty="0" smtClean="0">
                <a:solidFill>
                  <a:srgbClr val="FF0000"/>
                </a:solidFill>
              </a:rPr>
              <a:t>Same Process)</a:t>
            </a:r>
          </a:p>
          <a:p>
            <a:r>
              <a:rPr lang="en-US" sz="2000" dirty="0" smtClean="0">
                <a:solidFill>
                  <a:schemeClr val="bg2"/>
                </a:solidFill>
              </a:rPr>
              <a:t>A service is "started" when an application component (such as an activity) starts it by calling</a:t>
            </a:r>
            <a:r>
              <a:rPr lang="en-US" sz="2000" i="1" dirty="0" smtClean="0">
                <a:solidFill>
                  <a:srgbClr val="77787B"/>
                </a:solidFill>
              </a:rPr>
              <a:t> startService</a:t>
            </a:r>
            <a:r>
              <a:rPr lang="en-US" sz="2000" i="1" dirty="0" smtClean="0">
                <a:solidFill>
                  <a:srgbClr val="77787B"/>
                </a:solidFill>
              </a:rPr>
              <a:t>()</a:t>
            </a:r>
          </a:p>
          <a:p>
            <a:endParaRPr lang="en-US" sz="2000" dirty="0" smtClean="0">
              <a:solidFill>
                <a:schemeClr val="bg2"/>
              </a:solidFill>
            </a:endParaRPr>
          </a:p>
          <a:p>
            <a:r>
              <a:rPr lang="en-US" sz="2000" dirty="0" smtClean="0">
                <a:solidFill>
                  <a:srgbClr val="FF0000"/>
                </a:solidFill>
              </a:rPr>
              <a:t>Bound Service </a:t>
            </a:r>
            <a:r>
              <a:rPr lang="en-US" sz="2000" dirty="0" smtClean="0">
                <a:solidFill>
                  <a:schemeClr val="bg2"/>
                </a:solidFill>
              </a:rPr>
              <a:t>for Other Apps</a:t>
            </a:r>
            <a:r>
              <a:rPr lang="en-US" sz="2000" dirty="0" smtClean="0">
                <a:solidFill>
                  <a:srgbClr val="FF0000"/>
                </a:solidFill>
              </a:rPr>
              <a:t> (Different </a:t>
            </a:r>
            <a:r>
              <a:rPr lang="en-US" sz="2000" dirty="0" smtClean="0">
                <a:solidFill>
                  <a:srgbClr val="FF0000"/>
                </a:solidFill>
              </a:rPr>
              <a:t>Process / Client-Server)</a:t>
            </a:r>
            <a:endParaRPr lang="en-US" sz="2000" dirty="0" smtClean="0">
              <a:solidFill>
                <a:srgbClr val="FF0000"/>
              </a:solidFill>
            </a:endParaRPr>
          </a:p>
          <a:p>
            <a:r>
              <a:rPr lang="en-US" sz="2000" dirty="0" smtClean="0">
                <a:solidFill>
                  <a:schemeClr val="bg2"/>
                </a:solidFill>
              </a:rPr>
              <a:t>A service is "bound" when an application component binds to it by calling </a:t>
            </a:r>
            <a:r>
              <a:rPr lang="en-US" sz="2000" i="1" dirty="0" smtClean="0">
                <a:solidFill>
                  <a:srgbClr val="77787B"/>
                </a:solidFill>
              </a:rPr>
              <a:t>bindService</a:t>
            </a:r>
            <a:r>
              <a:rPr lang="en-US" sz="2000" i="1" dirty="0" smtClean="0">
                <a:solidFill>
                  <a:srgbClr val="77787B"/>
                </a:solidFill>
              </a:rPr>
              <a:t>()</a:t>
            </a:r>
            <a:endParaRPr lang="en-US" sz="2000" i="1" dirty="0" smtClean="0">
              <a:solidFill>
                <a:srgbClr val="77787B"/>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t>
            </a:r>
            <a:r>
              <a:rPr lang="en-US" dirty="0" smtClean="0"/>
              <a:t>does Service Come From</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456156" y="1383957"/>
            <a:ext cx="4698786" cy="323747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5149685" y="3249825"/>
            <a:ext cx="3771893" cy="3408147"/>
          </a:xfrm>
          <a:prstGeom prst="rect">
            <a:avLst/>
          </a:prstGeom>
          <a:noFill/>
          <a:ln w="9525">
            <a:noFill/>
            <a:miter lim="800000"/>
            <a:headEnd/>
            <a:tailEnd/>
          </a:ln>
        </p:spPr>
      </p:pic>
      <p:sp>
        <p:nvSpPr>
          <p:cNvPr id="7" name="Rectangle 6"/>
          <p:cNvSpPr/>
          <p:nvPr/>
        </p:nvSpPr>
        <p:spPr>
          <a:xfrm>
            <a:off x="2075935" y="4114801"/>
            <a:ext cx="593124" cy="407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45892" y="4992130"/>
            <a:ext cx="914399" cy="8031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hape 11"/>
          <p:cNvCxnSpPr>
            <a:stCxn id="7" idx="2"/>
            <a:endCxn id="8" idx="1"/>
          </p:cNvCxnSpPr>
          <p:nvPr/>
        </p:nvCxnSpPr>
        <p:spPr>
          <a:xfrm rot="16200000" flipH="1">
            <a:off x="3623618" y="3271451"/>
            <a:ext cx="871152" cy="3373395"/>
          </a:xfrm>
          <a:prstGeom prst="bentConnector2">
            <a:avLst/>
          </a:prstGeom>
          <a:ln w="254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50445" y="3080954"/>
            <a:ext cx="1857632" cy="3554625"/>
            <a:chOff x="7150445" y="3080954"/>
            <a:chExt cx="1857632" cy="3554625"/>
          </a:xfrm>
        </p:grpSpPr>
        <p:cxnSp>
          <p:nvCxnSpPr>
            <p:cNvPr id="14" name="Straight Connector 13"/>
            <p:cNvCxnSpPr/>
            <p:nvPr/>
          </p:nvCxnSpPr>
          <p:spPr>
            <a:xfrm>
              <a:off x="7895968" y="3101546"/>
              <a:ext cx="1097280" cy="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995719" y="3113903"/>
              <a:ext cx="0" cy="347472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912443" y="3080954"/>
              <a:ext cx="0" cy="182880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912445" y="4909751"/>
              <a:ext cx="411480" cy="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8332565" y="4909751"/>
              <a:ext cx="0" cy="100584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50445" y="5902411"/>
              <a:ext cx="1188720" cy="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175149" y="5876874"/>
              <a:ext cx="0" cy="73152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179277" y="6635579"/>
              <a:ext cx="1828800" cy="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443184" y="4834295"/>
            <a:ext cx="4480560" cy="1938992"/>
          </a:xfrm>
          <a:prstGeom prst="rect">
            <a:avLst/>
          </a:prstGeom>
          <a:noFill/>
        </p:spPr>
        <p:txBody>
          <a:bodyPr wrap="square" rtlCol="0">
            <a:spAutoFit/>
          </a:bodyPr>
          <a:lstStyle/>
          <a:p>
            <a:r>
              <a:rPr lang="en-US" sz="1800" dirty="0" smtClean="0">
                <a:solidFill>
                  <a:schemeClr val="bg2"/>
                </a:solidFill>
              </a:rPr>
              <a:t>Service extends from </a:t>
            </a:r>
            <a:r>
              <a:rPr lang="en-US" sz="1800" b="1" dirty="0" smtClean="0">
                <a:solidFill>
                  <a:srgbClr val="FF0000"/>
                </a:solidFill>
              </a:rPr>
              <a:t>Service</a:t>
            </a:r>
            <a:r>
              <a:rPr lang="en-US" sz="1800" dirty="0" smtClean="0">
                <a:solidFill>
                  <a:schemeClr val="bg2"/>
                </a:solidFill>
              </a:rPr>
              <a:t> class </a:t>
            </a:r>
            <a:r>
              <a:rPr lang="en-US" sz="1800" dirty="0" smtClean="0">
                <a:solidFill>
                  <a:schemeClr val="bg2"/>
                </a:solidFill>
              </a:rPr>
              <a:t>and started via </a:t>
            </a:r>
            <a:r>
              <a:rPr lang="en-US" sz="1800" dirty="0" smtClean="0">
                <a:solidFill>
                  <a:srgbClr val="FF0000"/>
                </a:solidFill>
              </a:rPr>
              <a:t>Intent (either startService or bindService)</a:t>
            </a:r>
          </a:p>
          <a:p>
            <a:endParaRPr lang="en-US" sz="1200" dirty="0" smtClean="0">
              <a:solidFill>
                <a:srgbClr val="FF0000"/>
              </a:solidFill>
            </a:endParaRPr>
          </a:p>
          <a:p>
            <a:r>
              <a:rPr lang="en-US" sz="1800" dirty="0" smtClean="0">
                <a:solidFill>
                  <a:srgbClr val="FF0000"/>
                </a:solidFill>
              </a:rPr>
              <a:t>Intent</a:t>
            </a:r>
            <a:r>
              <a:rPr lang="en-US" sz="1800" dirty="0" smtClean="0">
                <a:solidFill>
                  <a:schemeClr val="bg2"/>
                </a:solidFill>
              </a:rPr>
              <a:t> has 1:1 relationship with </a:t>
            </a:r>
            <a:r>
              <a:rPr lang="en-US" sz="1800" dirty="0" smtClean="0">
                <a:solidFill>
                  <a:srgbClr val="FF0000"/>
                </a:solidFill>
              </a:rPr>
              <a:t>Bundle</a:t>
            </a:r>
            <a:r>
              <a:rPr lang="en-US" sz="1800" dirty="0" smtClean="0">
                <a:solidFill>
                  <a:schemeClr val="bg2"/>
                </a:solidFill>
              </a:rPr>
              <a:t> that has </a:t>
            </a:r>
            <a:r>
              <a:rPr lang="en-US" sz="1800" dirty="0" smtClean="0">
                <a:solidFill>
                  <a:srgbClr val="FF0000"/>
                </a:solidFill>
              </a:rPr>
              <a:t>Parcel</a:t>
            </a:r>
            <a:r>
              <a:rPr lang="en-US" sz="1800" dirty="0" smtClean="0">
                <a:solidFill>
                  <a:schemeClr val="bg2"/>
                </a:solidFill>
              </a:rPr>
              <a:t> in, which can be transacted across process</a:t>
            </a:r>
            <a:endParaRPr lang="en-US" sz="1800" dirty="0" smtClean="0">
              <a:solidFill>
                <a:schemeClr val="bg2"/>
              </a:solidFill>
            </a:endParaRPr>
          </a:p>
        </p:txBody>
      </p:sp>
      <p:sp>
        <p:nvSpPr>
          <p:cNvPr id="28" name="Rectangle 27"/>
          <p:cNvSpPr/>
          <p:nvPr/>
        </p:nvSpPr>
        <p:spPr>
          <a:xfrm>
            <a:off x="5276335" y="6141308"/>
            <a:ext cx="691979" cy="4324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166375" y="5015134"/>
            <a:ext cx="1123610" cy="58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6" grpId="0"/>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t>
            </a:r>
            <a:r>
              <a:rPr lang="en-US" dirty="0" smtClean="0"/>
              <a:t>Lifecycle</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407126" y="1266823"/>
            <a:ext cx="3968964" cy="5253381"/>
          </a:xfrm>
          <a:prstGeom prst="rect">
            <a:avLst/>
          </a:prstGeom>
          <a:noFill/>
          <a:ln w="9525">
            <a:noFill/>
            <a:miter lim="800000"/>
            <a:headEnd/>
            <a:tailEnd/>
          </a:ln>
        </p:spPr>
      </p:pic>
      <p:sp>
        <p:nvSpPr>
          <p:cNvPr id="6" name="Rectangle 5"/>
          <p:cNvSpPr/>
          <p:nvPr/>
        </p:nvSpPr>
        <p:spPr>
          <a:xfrm>
            <a:off x="2310715" y="1173892"/>
            <a:ext cx="4127157" cy="546168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p:cNvSpPr/>
          <p:nvPr/>
        </p:nvSpPr>
        <p:spPr>
          <a:xfrm>
            <a:off x="1701112" y="1149174"/>
            <a:ext cx="448963" cy="54864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rot="10800000">
            <a:off x="6709715" y="2545487"/>
            <a:ext cx="325393" cy="2088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438403" y="2508420"/>
            <a:ext cx="3888256" cy="22242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70699" y="3476371"/>
            <a:ext cx="1280160" cy="77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Entire Lifecycle</a:t>
            </a:r>
            <a:endParaRPr lang="en-US" sz="2000" dirty="0"/>
          </a:p>
        </p:txBody>
      </p:sp>
      <p:sp>
        <p:nvSpPr>
          <p:cNvPr id="11" name="Rounded Rectangle 10"/>
          <p:cNvSpPr/>
          <p:nvPr/>
        </p:nvSpPr>
        <p:spPr>
          <a:xfrm>
            <a:off x="7158675" y="3204517"/>
            <a:ext cx="1280160" cy="77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Active</a:t>
            </a:r>
          </a:p>
          <a:p>
            <a:pPr algn="ctr"/>
            <a:r>
              <a:rPr lang="en-US" sz="2000" dirty="0" smtClean="0"/>
              <a:t>Lifecycle</a:t>
            </a:r>
            <a:endParaRPr lang="en-US"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r>
              <a:rPr lang="en-US" dirty="0" smtClean="0"/>
              <a:t>the Lifecycle </a:t>
            </a:r>
            <a:r>
              <a:rPr lang="en-US" dirty="0" err="1" smtClean="0"/>
              <a:t>Callbakcs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175894" y="1062680"/>
            <a:ext cx="5177743" cy="5758249"/>
          </a:xfrm>
          <a:prstGeom prst="rect">
            <a:avLst/>
          </a:prstGeom>
          <a:noFill/>
          <a:ln w="9525">
            <a:noFill/>
            <a:miter lim="800000"/>
            <a:headEnd/>
            <a:tailEnd/>
          </a:ln>
        </p:spPr>
      </p:pic>
      <p:sp>
        <p:nvSpPr>
          <p:cNvPr id="12" name="Left Brace 11"/>
          <p:cNvSpPr/>
          <p:nvPr/>
        </p:nvSpPr>
        <p:spPr>
          <a:xfrm rot="10800000">
            <a:off x="6145101" y="1089863"/>
            <a:ext cx="284210" cy="56692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6572825" y="3501770"/>
            <a:ext cx="2011680" cy="77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All of them are needed for </a:t>
            </a:r>
            <a:r>
              <a:rPr lang="en-US" sz="1600" dirty="0" smtClean="0">
                <a:solidFill>
                  <a:schemeClr val="bg2"/>
                </a:solidFill>
              </a:rPr>
              <a:t>Bound Service</a:t>
            </a:r>
            <a:endParaRPr lang="en-US" sz="1600" dirty="0">
              <a:solidFill>
                <a:schemeClr val="bg2"/>
              </a:solidFill>
            </a:endParaRPr>
          </a:p>
        </p:txBody>
      </p:sp>
      <p:sp>
        <p:nvSpPr>
          <p:cNvPr id="15" name="Left Brace 14"/>
          <p:cNvSpPr/>
          <p:nvPr/>
        </p:nvSpPr>
        <p:spPr>
          <a:xfrm>
            <a:off x="1972966" y="3694716"/>
            <a:ext cx="448963" cy="21945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p:cNvSpPr/>
          <p:nvPr/>
        </p:nvSpPr>
        <p:spPr>
          <a:xfrm>
            <a:off x="12357" y="4420287"/>
            <a:ext cx="210312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Return NULL by overriding </a:t>
            </a:r>
            <a:r>
              <a:rPr lang="en-US" sz="1600" dirty="0" err="1" smtClean="0"/>
              <a:t>onBind</a:t>
            </a:r>
            <a:r>
              <a:rPr lang="en-US" sz="1600" dirty="0" smtClean="0"/>
              <a:t> for </a:t>
            </a:r>
            <a:r>
              <a:rPr lang="en-US" sz="1600" dirty="0" smtClean="0">
                <a:solidFill>
                  <a:schemeClr val="bg2"/>
                </a:solidFill>
              </a:rPr>
              <a:t>Started Service</a:t>
            </a:r>
            <a:endParaRPr lang="en-US" sz="160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a:t>
            </a:r>
            <a:r>
              <a:rPr lang="en-US" dirty="0" smtClean="0"/>
              <a:t>Service </a:t>
            </a:r>
            <a:r>
              <a:rPr lang="en-US" dirty="0" smtClean="0"/>
              <a:t>to be </a:t>
            </a:r>
            <a:r>
              <a:rPr lang="en-US" dirty="0" smtClean="0"/>
              <a:t>Terminated </a:t>
            </a:r>
            <a:r>
              <a:rPr lang="en-US" dirty="0" smtClean="0"/>
              <a:t>Unexpectedly</a:t>
            </a:r>
            <a:endParaRPr lang="en-US" dirty="0"/>
          </a:p>
        </p:txBody>
      </p:sp>
      <p:sp>
        <p:nvSpPr>
          <p:cNvPr id="4" name="TextBox 3"/>
          <p:cNvSpPr txBox="1"/>
          <p:nvPr/>
        </p:nvSpPr>
        <p:spPr>
          <a:xfrm>
            <a:off x="418469" y="1206719"/>
            <a:ext cx="8215952" cy="1631216"/>
          </a:xfrm>
          <a:prstGeom prst="rect">
            <a:avLst/>
          </a:prstGeom>
          <a:noFill/>
        </p:spPr>
        <p:txBody>
          <a:bodyPr wrap="square" rtlCol="0">
            <a:spAutoFit/>
          </a:bodyPr>
          <a:lstStyle/>
          <a:p>
            <a:r>
              <a:rPr lang="en-US" sz="2000" b="1" dirty="0" smtClean="0">
                <a:solidFill>
                  <a:schemeClr val="bg2"/>
                </a:solidFill>
              </a:rPr>
              <a:t>--Foreground process: </a:t>
            </a:r>
            <a:r>
              <a:rPr lang="en-US" sz="2000" dirty="0" smtClean="0">
                <a:solidFill>
                  <a:schemeClr val="bg2"/>
                </a:solidFill>
              </a:rPr>
              <a:t>user </a:t>
            </a:r>
            <a:r>
              <a:rPr lang="en-US" sz="2000" dirty="0" smtClean="0">
                <a:solidFill>
                  <a:srgbClr val="FF0000"/>
                </a:solidFill>
              </a:rPr>
              <a:t>interact</a:t>
            </a:r>
            <a:r>
              <a:rPr lang="en-US" sz="2000" dirty="0" smtClean="0">
                <a:solidFill>
                  <a:schemeClr val="bg2"/>
                </a:solidFill>
              </a:rPr>
              <a:t> with</a:t>
            </a:r>
          </a:p>
          <a:p>
            <a:r>
              <a:rPr lang="en-US" sz="2000" b="1" dirty="0" smtClean="0">
                <a:solidFill>
                  <a:schemeClr val="bg2"/>
                </a:solidFill>
              </a:rPr>
              <a:t>--Visible process: </a:t>
            </a:r>
            <a:r>
              <a:rPr lang="en-US" sz="2000" dirty="0" err="1" smtClean="0">
                <a:solidFill>
                  <a:srgbClr val="FF0000"/>
                </a:solidFill>
              </a:rPr>
              <a:t>onPause</a:t>
            </a:r>
            <a:r>
              <a:rPr lang="en-US" sz="2000" dirty="0" smtClean="0">
                <a:solidFill>
                  <a:schemeClr val="bg2"/>
                </a:solidFill>
              </a:rPr>
              <a:t> due to dialog popup</a:t>
            </a:r>
          </a:p>
          <a:p>
            <a:r>
              <a:rPr lang="en-US" sz="2000" b="1" dirty="0" smtClean="0">
                <a:solidFill>
                  <a:schemeClr val="bg2"/>
                </a:solidFill>
              </a:rPr>
              <a:t>--Service process: </a:t>
            </a:r>
            <a:r>
              <a:rPr lang="en-US" sz="2000" dirty="0" smtClean="0">
                <a:solidFill>
                  <a:srgbClr val="FF0000"/>
                </a:solidFill>
              </a:rPr>
              <a:t>background</a:t>
            </a:r>
            <a:r>
              <a:rPr lang="en-US" sz="2000" b="1" dirty="0" smtClean="0">
                <a:solidFill>
                  <a:schemeClr val="bg2"/>
                </a:solidFill>
              </a:rPr>
              <a:t>, </a:t>
            </a:r>
            <a:r>
              <a:rPr lang="en-US" sz="2000" dirty="0" smtClean="0">
                <a:solidFill>
                  <a:schemeClr val="bg2"/>
                </a:solidFill>
              </a:rPr>
              <a:t>such as playing music</a:t>
            </a:r>
          </a:p>
          <a:p>
            <a:r>
              <a:rPr lang="en-US" sz="2000" b="1" dirty="0" smtClean="0">
                <a:solidFill>
                  <a:schemeClr val="bg2"/>
                </a:solidFill>
              </a:rPr>
              <a:t>--Background process: </a:t>
            </a:r>
            <a:r>
              <a:rPr lang="en-US" sz="2000" dirty="0" err="1" smtClean="0">
                <a:solidFill>
                  <a:srgbClr val="FF0000"/>
                </a:solidFill>
              </a:rPr>
              <a:t>onStop</a:t>
            </a:r>
            <a:r>
              <a:rPr lang="en-US" sz="2000" dirty="0" smtClean="0">
                <a:solidFill>
                  <a:schemeClr val="bg2"/>
                </a:solidFill>
              </a:rPr>
              <a:t>, system kill it at any time</a:t>
            </a:r>
          </a:p>
          <a:p>
            <a:r>
              <a:rPr lang="en-US" sz="2000" b="1" dirty="0" smtClean="0">
                <a:solidFill>
                  <a:schemeClr val="bg2"/>
                </a:solidFill>
              </a:rPr>
              <a:t>--Empty process: </a:t>
            </a:r>
            <a:r>
              <a:rPr lang="en-US" sz="2000" dirty="0" smtClean="0">
                <a:solidFill>
                  <a:schemeClr val="bg2"/>
                </a:solidFill>
              </a:rPr>
              <a:t>hold nothing of application, </a:t>
            </a:r>
            <a:r>
              <a:rPr lang="en-US" sz="2000" dirty="0" smtClean="0">
                <a:solidFill>
                  <a:srgbClr val="FF0000"/>
                </a:solidFill>
              </a:rPr>
              <a:t>cache</a:t>
            </a:r>
            <a:endParaRPr lang="en-US" sz="2000" dirty="0">
              <a:solidFill>
                <a:srgbClr val="FF0000"/>
              </a:solidFill>
            </a:endParaRPr>
          </a:p>
        </p:txBody>
      </p:sp>
      <p:sp>
        <p:nvSpPr>
          <p:cNvPr id="5" name="Down Arrow 4"/>
          <p:cNvSpPr/>
          <p:nvPr/>
        </p:nvSpPr>
        <p:spPr>
          <a:xfrm>
            <a:off x="7599405" y="1248032"/>
            <a:ext cx="370703" cy="149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8469" y="2891337"/>
            <a:ext cx="8215952" cy="3785652"/>
          </a:xfrm>
          <a:prstGeom prst="rect">
            <a:avLst/>
          </a:prstGeom>
          <a:noFill/>
        </p:spPr>
        <p:txBody>
          <a:bodyPr wrap="square" rtlCol="0">
            <a:spAutoFit/>
          </a:bodyPr>
          <a:lstStyle/>
          <a:p>
            <a:r>
              <a:rPr lang="en-US" sz="2000" b="1" dirty="0" smtClean="0">
                <a:solidFill>
                  <a:schemeClr val="bg2"/>
                </a:solidFill>
              </a:rPr>
              <a:t>Actively </a:t>
            </a:r>
          </a:p>
          <a:p>
            <a:r>
              <a:rPr lang="en-US" sz="2000" i="1" dirty="0" smtClean="0">
                <a:solidFill>
                  <a:srgbClr val="77787B"/>
                </a:solidFill>
              </a:rPr>
              <a:t>onCreate(), onStartCommand(), onDestroy() </a:t>
            </a:r>
            <a:r>
              <a:rPr lang="en-US" sz="2000" i="1" dirty="0" err="1" smtClean="0">
                <a:solidFill>
                  <a:srgbClr val="77787B"/>
                </a:solidFill>
              </a:rPr>
              <a:t>onBind</a:t>
            </a:r>
            <a:r>
              <a:rPr lang="en-US" sz="2000" i="1" dirty="0" smtClean="0">
                <a:solidFill>
                  <a:srgbClr val="77787B"/>
                </a:solidFill>
              </a:rPr>
              <a:t>()</a:t>
            </a:r>
            <a:r>
              <a:rPr lang="en-US" sz="2000" dirty="0" smtClean="0">
                <a:solidFill>
                  <a:schemeClr val="bg2"/>
                </a:solidFill>
              </a:rPr>
              <a:t> </a:t>
            </a:r>
            <a:r>
              <a:rPr lang="en-US" sz="2000" dirty="0" smtClean="0">
                <a:solidFill>
                  <a:schemeClr val="bg2"/>
                </a:solidFill>
              </a:rPr>
              <a:t>cause </a:t>
            </a:r>
            <a:r>
              <a:rPr lang="en-US" sz="2000" dirty="0" smtClean="0">
                <a:solidFill>
                  <a:schemeClr val="bg2"/>
                </a:solidFill>
              </a:rPr>
              <a:t>current </a:t>
            </a:r>
            <a:r>
              <a:rPr lang="en-US" sz="2000" dirty="0" smtClean="0">
                <a:solidFill>
                  <a:schemeClr val="bg2"/>
                </a:solidFill>
              </a:rPr>
              <a:t>service process </a:t>
            </a:r>
            <a:r>
              <a:rPr lang="en-US" sz="2000" dirty="0" smtClean="0">
                <a:solidFill>
                  <a:schemeClr val="bg2"/>
                </a:solidFill>
              </a:rPr>
              <a:t>to be in foreground state</a:t>
            </a:r>
          </a:p>
          <a:p>
            <a:r>
              <a:rPr lang="en-US" sz="2000" i="1" dirty="0" smtClean="0">
                <a:solidFill>
                  <a:srgbClr val="77787B"/>
                </a:solidFill>
              </a:rPr>
              <a:t>startForeground(</a:t>
            </a:r>
            <a:r>
              <a:rPr lang="en-US" sz="2000" i="1" dirty="0" err="1" smtClean="0">
                <a:solidFill>
                  <a:srgbClr val="77787B"/>
                </a:solidFill>
              </a:rPr>
              <a:t>int</a:t>
            </a:r>
            <a:r>
              <a:rPr lang="en-US" sz="2000" i="1" dirty="0" smtClean="0">
                <a:solidFill>
                  <a:srgbClr val="77787B"/>
                </a:solidFill>
              </a:rPr>
              <a:t>, Notification)</a:t>
            </a:r>
            <a:r>
              <a:rPr lang="en-US" sz="2000" dirty="0" smtClean="0">
                <a:solidFill>
                  <a:schemeClr val="bg2"/>
                </a:solidFill>
              </a:rPr>
              <a:t> to put the started service in a foreground state</a:t>
            </a:r>
          </a:p>
          <a:p>
            <a:endParaRPr lang="en-US" sz="2000" dirty="0" smtClean="0">
              <a:solidFill>
                <a:schemeClr val="bg2"/>
              </a:solidFill>
            </a:endParaRPr>
          </a:p>
          <a:p>
            <a:r>
              <a:rPr lang="en-US" sz="2000" b="1" dirty="0" smtClean="0">
                <a:solidFill>
                  <a:schemeClr val="bg2"/>
                </a:solidFill>
              </a:rPr>
              <a:t>Passively</a:t>
            </a:r>
          </a:p>
          <a:p>
            <a:r>
              <a:rPr lang="en-US" sz="2000" dirty="0" smtClean="0">
                <a:solidFill>
                  <a:schemeClr val="bg2"/>
                </a:solidFill>
              </a:rPr>
              <a:t>After </a:t>
            </a:r>
            <a:r>
              <a:rPr lang="en-US" sz="2000" dirty="0" err="1" smtClean="0">
                <a:solidFill>
                  <a:srgbClr val="FF0000"/>
                </a:solidFill>
              </a:rPr>
              <a:t>onStartCommand</a:t>
            </a:r>
            <a:r>
              <a:rPr lang="en-US" sz="2000" dirty="0" smtClean="0">
                <a:solidFill>
                  <a:schemeClr val="bg2"/>
                </a:solidFill>
              </a:rPr>
              <a:t>, current process is treated as </a:t>
            </a:r>
            <a:r>
              <a:rPr lang="en-US" sz="2000" dirty="0" smtClean="0">
                <a:solidFill>
                  <a:srgbClr val="FF0000"/>
                </a:solidFill>
              </a:rPr>
              <a:t>Service process</a:t>
            </a:r>
            <a:r>
              <a:rPr lang="en-US" sz="2000" dirty="0" smtClean="0">
                <a:solidFill>
                  <a:schemeClr val="bg2"/>
                </a:solidFill>
              </a:rPr>
              <a:t>, but could be killed when memory is low</a:t>
            </a:r>
          </a:p>
          <a:p>
            <a:r>
              <a:rPr lang="en-US" sz="2000" dirty="0" smtClean="0">
                <a:solidFill>
                  <a:schemeClr val="bg2"/>
                </a:solidFill>
              </a:rPr>
              <a:t>After </a:t>
            </a:r>
            <a:r>
              <a:rPr lang="en-US" sz="2000" dirty="0" err="1" smtClean="0">
                <a:solidFill>
                  <a:srgbClr val="FF0000"/>
                </a:solidFill>
              </a:rPr>
              <a:t>onBind</a:t>
            </a:r>
            <a:r>
              <a:rPr lang="en-US" sz="2000" dirty="0" smtClean="0">
                <a:solidFill>
                  <a:schemeClr val="bg2"/>
                </a:solidFill>
              </a:rPr>
              <a:t>, current </a:t>
            </a:r>
            <a:r>
              <a:rPr lang="en-US" sz="2000" dirty="0" smtClean="0">
                <a:solidFill>
                  <a:schemeClr val="bg2"/>
                </a:solidFill>
              </a:rPr>
              <a:t>service process </a:t>
            </a:r>
            <a:r>
              <a:rPr lang="en-US" sz="2000" dirty="0" smtClean="0">
                <a:solidFill>
                  <a:schemeClr val="bg2"/>
                </a:solidFill>
              </a:rPr>
              <a:t>will at least be guaranteed as the same </a:t>
            </a:r>
            <a:r>
              <a:rPr lang="en-US" sz="2000" dirty="0" smtClean="0">
                <a:solidFill>
                  <a:schemeClr val="bg2"/>
                </a:solidFill>
              </a:rPr>
              <a:t>process ranking </a:t>
            </a:r>
            <a:r>
              <a:rPr lang="en-US" sz="2000" dirty="0" smtClean="0">
                <a:solidFill>
                  <a:schemeClr val="bg2"/>
                </a:solidFill>
              </a:rPr>
              <a:t>of all its </a:t>
            </a:r>
            <a:r>
              <a:rPr lang="en-US" sz="2000" dirty="0" smtClean="0">
                <a:solidFill>
                  <a:schemeClr val="bg2"/>
                </a:solidFill>
              </a:rPr>
              <a:t>clients</a:t>
            </a:r>
            <a:endParaRPr lang="en-US" sz="2000" dirty="0" smtClean="0">
              <a:solidFill>
                <a:schemeClr val="bg2"/>
              </a:solidFill>
            </a:endParaRPr>
          </a:p>
          <a:p>
            <a:r>
              <a:rPr lang="en-US" sz="2000" dirty="0" smtClean="0">
                <a:solidFill>
                  <a:schemeClr val="bg2"/>
                </a:solidFill>
              </a:rPr>
              <a:t>--client-F &amp; service-F, client-V &amp; service-V</a:t>
            </a:r>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to Get Service </a:t>
            </a:r>
            <a:r>
              <a:rPr lang="en-US" dirty="0" smtClean="0"/>
              <a:t>Restarted</a:t>
            </a:r>
            <a:endParaRPr lang="en-US" dirty="0"/>
          </a:p>
        </p:txBody>
      </p:sp>
      <p:sp>
        <p:nvSpPr>
          <p:cNvPr id="4" name="TextBox 3"/>
          <p:cNvSpPr txBox="1"/>
          <p:nvPr/>
        </p:nvSpPr>
        <p:spPr>
          <a:xfrm>
            <a:off x="418469" y="1540358"/>
            <a:ext cx="8215952" cy="4154984"/>
          </a:xfrm>
          <a:prstGeom prst="rect">
            <a:avLst/>
          </a:prstGeom>
          <a:noFill/>
        </p:spPr>
        <p:txBody>
          <a:bodyPr wrap="square" rtlCol="0">
            <a:spAutoFit/>
          </a:bodyPr>
          <a:lstStyle/>
          <a:p>
            <a:r>
              <a:rPr lang="en-US" sz="2000" dirty="0" smtClean="0">
                <a:solidFill>
                  <a:schemeClr val="bg2"/>
                </a:solidFill>
              </a:rPr>
              <a:t>If service </a:t>
            </a:r>
            <a:r>
              <a:rPr lang="en-US" sz="2000" dirty="0" smtClean="0">
                <a:solidFill>
                  <a:schemeClr val="bg2"/>
                </a:solidFill>
              </a:rPr>
              <a:t>is killed while </a:t>
            </a:r>
            <a:r>
              <a:rPr lang="en-US" sz="2000" dirty="0" smtClean="0">
                <a:solidFill>
                  <a:schemeClr val="bg2"/>
                </a:solidFill>
              </a:rPr>
              <a:t>starting it by calling </a:t>
            </a:r>
          </a:p>
          <a:p>
            <a:r>
              <a:rPr lang="sv-SE" sz="1600" i="1" dirty="0" smtClean="0">
                <a:solidFill>
                  <a:srgbClr val="77787B"/>
                </a:solidFill>
              </a:rPr>
              <a:t>public </a:t>
            </a:r>
            <a:r>
              <a:rPr lang="sv-SE" sz="1600" i="1" dirty="0" err="1" smtClean="0">
                <a:solidFill>
                  <a:srgbClr val="FF00FF"/>
                </a:solidFill>
              </a:rPr>
              <a:t>int</a:t>
            </a:r>
            <a:r>
              <a:rPr lang="sv-SE" sz="1600" i="1" dirty="0" smtClean="0">
                <a:solidFill>
                  <a:srgbClr val="77787B"/>
                </a:solidFill>
              </a:rPr>
              <a:t> </a:t>
            </a:r>
            <a:r>
              <a:rPr lang="sv-SE" sz="1600" i="1" dirty="0" err="1" smtClean="0">
                <a:solidFill>
                  <a:srgbClr val="77787B"/>
                </a:solidFill>
              </a:rPr>
              <a:t>onStartCommand</a:t>
            </a:r>
            <a:r>
              <a:rPr lang="sv-SE" sz="1600" i="1" dirty="0" smtClean="0">
                <a:solidFill>
                  <a:srgbClr val="77787B"/>
                </a:solidFill>
              </a:rPr>
              <a:t> (Intent </a:t>
            </a:r>
            <a:r>
              <a:rPr lang="sv-SE" sz="1600" i="1" dirty="0" err="1" smtClean="0">
                <a:solidFill>
                  <a:srgbClr val="77787B"/>
                </a:solidFill>
              </a:rPr>
              <a:t>intent</a:t>
            </a:r>
            <a:r>
              <a:rPr lang="sv-SE" sz="1600" i="1" dirty="0" smtClean="0">
                <a:solidFill>
                  <a:srgbClr val="77787B"/>
                </a:solidFill>
              </a:rPr>
              <a:t>, </a:t>
            </a:r>
            <a:r>
              <a:rPr lang="sv-SE" sz="1600" i="1" dirty="0" err="1" smtClean="0">
                <a:solidFill>
                  <a:srgbClr val="FF0000"/>
                </a:solidFill>
              </a:rPr>
              <a:t>int</a:t>
            </a:r>
            <a:r>
              <a:rPr lang="sv-SE" sz="1600" i="1" dirty="0" smtClean="0">
                <a:solidFill>
                  <a:srgbClr val="FF0000"/>
                </a:solidFill>
              </a:rPr>
              <a:t> flags</a:t>
            </a:r>
            <a:r>
              <a:rPr lang="sv-SE" sz="1600" i="1" dirty="0" smtClean="0">
                <a:solidFill>
                  <a:srgbClr val="77787B"/>
                </a:solidFill>
              </a:rPr>
              <a:t>, </a:t>
            </a:r>
            <a:r>
              <a:rPr lang="sv-SE" sz="1600" i="1" dirty="0" err="1" smtClean="0">
                <a:solidFill>
                  <a:srgbClr val="77787B"/>
                </a:solidFill>
              </a:rPr>
              <a:t>int</a:t>
            </a:r>
            <a:r>
              <a:rPr lang="sv-SE" sz="1600" i="1" dirty="0" smtClean="0">
                <a:solidFill>
                  <a:srgbClr val="77787B"/>
                </a:solidFill>
              </a:rPr>
              <a:t> </a:t>
            </a:r>
            <a:r>
              <a:rPr lang="sv-SE" sz="1600" i="1" dirty="0" err="1" smtClean="0">
                <a:solidFill>
                  <a:srgbClr val="77787B"/>
                </a:solidFill>
              </a:rPr>
              <a:t>startId</a:t>
            </a:r>
            <a:r>
              <a:rPr lang="sv-SE" sz="1600" i="1" dirty="0" smtClean="0">
                <a:solidFill>
                  <a:srgbClr val="77787B"/>
                </a:solidFill>
              </a:rPr>
              <a:t>)</a:t>
            </a:r>
          </a:p>
          <a:p>
            <a:endParaRPr lang="en-US" sz="2000" dirty="0" smtClean="0">
              <a:solidFill>
                <a:schemeClr val="bg2"/>
              </a:solidFill>
            </a:endParaRPr>
          </a:p>
          <a:p>
            <a:r>
              <a:rPr lang="en-US" sz="2000" dirty="0" smtClean="0">
                <a:solidFill>
                  <a:schemeClr val="bg2"/>
                </a:solidFill>
              </a:rPr>
              <a:t> --Use </a:t>
            </a:r>
            <a:r>
              <a:rPr lang="en-US" sz="2000" b="1" i="1" dirty="0" smtClean="0">
                <a:solidFill>
                  <a:srgbClr val="FF0000"/>
                </a:solidFill>
              </a:rPr>
              <a:t>START_FLAG_RETRY</a:t>
            </a:r>
            <a:r>
              <a:rPr lang="en-US" sz="2000" b="1" i="1" dirty="0" smtClean="0">
                <a:solidFill>
                  <a:schemeClr val="bg2"/>
                </a:solidFill>
              </a:rPr>
              <a:t> </a:t>
            </a:r>
            <a:r>
              <a:rPr lang="en-US" sz="2000" dirty="0" smtClean="0">
                <a:solidFill>
                  <a:schemeClr val="bg2"/>
                </a:solidFill>
              </a:rPr>
              <a:t>as flag for </a:t>
            </a:r>
            <a:r>
              <a:rPr lang="en-US" sz="2000" b="1" i="1" dirty="0" smtClean="0">
                <a:solidFill>
                  <a:schemeClr val="bg2"/>
                </a:solidFill>
              </a:rPr>
              <a:t>onStartCommand() , </a:t>
            </a:r>
            <a:r>
              <a:rPr lang="en-US" sz="2000" dirty="0" smtClean="0">
                <a:solidFill>
                  <a:schemeClr val="bg2"/>
                </a:solidFill>
              </a:rPr>
              <a:t>in case of the </a:t>
            </a:r>
            <a:r>
              <a:rPr lang="en-US" sz="2000" dirty="0" smtClean="0">
                <a:solidFill>
                  <a:schemeClr val="bg2"/>
                </a:solidFill>
              </a:rPr>
              <a:t>original attempt never got to or returned from it</a:t>
            </a:r>
            <a:r>
              <a:rPr lang="en-US" sz="2000" i="1" dirty="0" smtClean="0">
                <a:solidFill>
                  <a:schemeClr val="bg2"/>
                </a:solidFill>
              </a:rPr>
              <a:t>, </a:t>
            </a:r>
            <a:r>
              <a:rPr lang="en-US" sz="2000" dirty="0" smtClean="0">
                <a:solidFill>
                  <a:schemeClr val="bg2"/>
                </a:solidFill>
              </a:rPr>
              <a:t>possibly the intent is lost</a:t>
            </a:r>
          </a:p>
          <a:p>
            <a:endParaRPr lang="en-US" sz="2000" dirty="0" smtClean="0">
              <a:solidFill>
                <a:schemeClr val="bg2"/>
              </a:solidFill>
            </a:endParaRPr>
          </a:p>
          <a:p>
            <a:r>
              <a:rPr lang="en-US" sz="2000" dirty="0" smtClean="0">
                <a:solidFill>
                  <a:schemeClr val="bg2"/>
                </a:solidFill>
              </a:rPr>
              <a:t>  </a:t>
            </a:r>
            <a:r>
              <a:rPr lang="en-US" sz="1800" dirty="0" smtClean="0">
                <a:solidFill>
                  <a:schemeClr val="bg2"/>
                </a:solidFill>
              </a:rPr>
              <a:t>--Use </a:t>
            </a:r>
            <a:r>
              <a:rPr lang="en-US" sz="1800" b="1" i="1" dirty="0" smtClean="0">
                <a:solidFill>
                  <a:srgbClr val="FF0000"/>
                </a:solidFill>
              </a:rPr>
              <a:t>START_FLAG_REDELIVERY</a:t>
            </a:r>
            <a:r>
              <a:rPr lang="en-US" sz="1800" dirty="0" smtClean="0">
                <a:solidFill>
                  <a:schemeClr val="bg2"/>
                </a:solidFill>
              </a:rPr>
              <a:t> as flag for </a:t>
            </a:r>
            <a:r>
              <a:rPr lang="en-US" sz="1800" b="1" i="1" dirty="0" smtClean="0">
                <a:solidFill>
                  <a:schemeClr val="bg2"/>
                </a:solidFill>
              </a:rPr>
              <a:t>onStartCommand() </a:t>
            </a:r>
            <a:r>
              <a:rPr lang="en-US" sz="1800" dirty="0" smtClean="0">
                <a:solidFill>
                  <a:schemeClr val="bg2"/>
                </a:solidFill>
              </a:rPr>
              <a:t>to avoid intent get lost</a:t>
            </a:r>
          </a:p>
          <a:p>
            <a:r>
              <a:rPr lang="en-US" sz="1800" dirty="0" smtClean="0">
                <a:solidFill>
                  <a:schemeClr val="bg2"/>
                </a:solidFill>
              </a:rPr>
              <a:t>      if </a:t>
            </a:r>
            <a:r>
              <a:rPr lang="en-US" sz="1800" b="1" i="1" dirty="0" smtClean="0">
                <a:solidFill>
                  <a:srgbClr val="FF00FF"/>
                </a:solidFill>
              </a:rPr>
              <a:t>START_REDELIVER_INTENT</a:t>
            </a:r>
            <a:r>
              <a:rPr lang="en-US" sz="1800" b="1" i="1" dirty="0" smtClean="0">
                <a:solidFill>
                  <a:schemeClr val="bg2"/>
                </a:solidFill>
              </a:rPr>
              <a:t> </a:t>
            </a:r>
            <a:r>
              <a:rPr lang="en-US" sz="1800" dirty="0" smtClean="0">
                <a:solidFill>
                  <a:schemeClr val="bg2"/>
                </a:solidFill>
              </a:rPr>
              <a:t>is returned from </a:t>
            </a:r>
            <a:r>
              <a:rPr lang="en-US" sz="1800" b="1" i="1" dirty="0" err="1" smtClean="0">
                <a:solidFill>
                  <a:schemeClr val="bg2"/>
                </a:solidFill>
              </a:rPr>
              <a:t>onStartCommand</a:t>
            </a:r>
            <a:r>
              <a:rPr lang="en-US" sz="1800" b="1" i="1" dirty="0" smtClean="0">
                <a:solidFill>
                  <a:schemeClr val="bg2"/>
                </a:solidFill>
              </a:rPr>
              <a:t>()       </a:t>
            </a:r>
            <a:r>
              <a:rPr lang="en-US" sz="1800" dirty="0" smtClean="0">
                <a:solidFill>
                  <a:schemeClr val="bg2"/>
                </a:solidFill>
              </a:rPr>
              <a:t>previously</a:t>
            </a:r>
            <a:endParaRPr lang="en-US" sz="1800" dirty="0" smtClean="0">
              <a:solidFill>
                <a:schemeClr val="bg2"/>
              </a:solidFill>
            </a:endParaRPr>
          </a:p>
          <a:p>
            <a:endParaRPr lang="en-US" sz="1800" dirty="0" smtClean="0">
              <a:solidFill>
                <a:schemeClr val="bg2"/>
              </a:solidFill>
            </a:endParaRPr>
          </a:p>
          <a:p>
            <a:r>
              <a:rPr lang="en-US" sz="1800" dirty="0" smtClean="0">
                <a:solidFill>
                  <a:schemeClr val="bg2"/>
                </a:solidFill>
              </a:rPr>
              <a:t>  --Simply, you could let your service return</a:t>
            </a:r>
            <a:r>
              <a:rPr lang="en-US" sz="1800" dirty="0" smtClean="0">
                <a:solidFill>
                  <a:srgbClr val="FF00FF"/>
                </a:solidFill>
              </a:rPr>
              <a:t> </a:t>
            </a:r>
            <a:r>
              <a:rPr lang="en-US" sz="1800" b="1" i="1" dirty="0" smtClean="0">
                <a:solidFill>
                  <a:srgbClr val="FF00FF"/>
                </a:solidFill>
              </a:rPr>
              <a:t>START_STICKY  </a:t>
            </a:r>
            <a:r>
              <a:rPr lang="en-US" sz="1800" dirty="0" smtClean="0">
                <a:solidFill>
                  <a:schemeClr val="bg2"/>
                </a:solidFill>
              </a:rPr>
              <a:t>from</a:t>
            </a:r>
            <a:r>
              <a:rPr lang="en-US" sz="1800" b="1" i="1" dirty="0" smtClean="0">
                <a:solidFill>
                  <a:schemeClr val="bg2"/>
                </a:solidFill>
              </a:rPr>
              <a:t> onStartCommand() </a:t>
            </a:r>
            <a:r>
              <a:rPr lang="en-US" sz="1800" dirty="0" smtClean="0">
                <a:solidFill>
                  <a:schemeClr val="bg2"/>
                </a:solidFill>
              </a:rPr>
              <a:t>after service is started</a:t>
            </a:r>
            <a:endParaRPr lang="en-US" sz="1800" b="1" i="1" dirty="0" smtClean="0">
              <a:solidFill>
                <a:schemeClr val="bg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a:t>
            </a:r>
            <a:r>
              <a:rPr lang="en-US" dirty="0" smtClean="0"/>
              <a:t>Services in Different Context</a:t>
            </a:r>
            <a:endParaRPr lang="en-US" dirty="0"/>
          </a:p>
        </p:txBody>
      </p:sp>
      <p:sp>
        <p:nvSpPr>
          <p:cNvPr id="5" name="Content Placeholder 4"/>
          <p:cNvSpPr>
            <a:spLocks noGrp="1"/>
          </p:cNvSpPr>
          <p:nvPr>
            <p:ph sz="quarter" idx="10"/>
          </p:nvPr>
        </p:nvSpPr>
        <p:spPr/>
        <p:txBody>
          <a:bodyPr/>
          <a:lstStyle/>
          <a:p>
            <a:endParaRPr lang="en-US" dirty="0"/>
          </a:p>
        </p:txBody>
      </p:sp>
      <p:sp>
        <p:nvSpPr>
          <p:cNvPr id="6" name="TextBox 5"/>
          <p:cNvSpPr txBox="1"/>
          <p:nvPr/>
        </p:nvSpPr>
        <p:spPr>
          <a:xfrm>
            <a:off x="504967" y="1392072"/>
            <a:ext cx="8215952" cy="5386090"/>
          </a:xfrm>
          <a:prstGeom prst="rect">
            <a:avLst/>
          </a:prstGeom>
          <a:noFill/>
        </p:spPr>
        <p:txBody>
          <a:bodyPr wrap="square" rtlCol="0">
            <a:spAutoFit/>
          </a:bodyPr>
          <a:lstStyle/>
          <a:p>
            <a:r>
              <a:rPr lang="en-US" sz="2400" dirty="0" smtClean="0">
                <a:solidFill>
                  <a:srgbClr val="FF0000"/>
                </a:solidFill>
              </a:rPr>
              <a:t>Local</a:t>
            </a:r>
            <a:r>
              <a:rPr lang="en-US" sz="2400" dirty="0" smtClean="0">
                <a:solidFill>
                  <a:schemeClr val="bg2"/>
                </a:solidFill>
              </a:rPr>
              <a:t> implementations in software</a:t>
            </a:r>
          </a:p>
          <a:p>
            <a:r>
              <a:rPr lang="en-US" sz="2400" dirty="0" smtClean="0">
                <a:solidFill>
                  <a:schemeClr val="bg2"/>
                </a:solidFill>
              </a:rPr>
              <a:t>  --</a:t>
            </a:r>
            <a:r>
              <a:rPr lang="en-US" sz="2000" dirty="0" smtClean="0">
                <a:solidFill>
                  <a:srgbClr val="FF0000"/>
                </a:solidFill>
              </a:rPr>
              <a:t>Daemon</a:t>
            </a:r>
            <a:r>
              <a:rPr lang="en-US" sz="2000" dirty="0" smtClean="0">
                <a:solidFill>
                  <a:schemeClr val="bg2"/>
                </a:solidFill>
              </a:rPr>
              <a:t>, a background computer program in Unix</a:t>
            </a:r>
          </a:p>
          <a:p>
            <a:r>
              <a:rPr lang="en-US" sz="2400" dirty="0" smtClean="0">
                <a:solidFill>
                  <a:schemeClr val="bg2"/>
                </a:solidFill>
              </a:rPr>
              <a:t>  --</a:t>
            </a:r>
            <a:r>
              <a:rPr lang="en-US" sz="2000" dirty="0" smtClean="0">
                <a:solidFill>
                  <a:srgbClr val="FF0000"/>
                </a:solidFill>
              </a:rPr>
              <a:t>Windows</a:t>
            </a:r>
            <a:r>
              <a:rPr lang="en-US" sz="2000" dirty="0" smtClean="0">
                <a:solidFill>
                  <a:schemeClr val="bg2"/>
                </a:solidFill>
              </a:rPr>
              <a:t> </a:t>
            </a:r>
            <a:r>
              <a:rPr lang="en-US" sz="2000" dirty="0" smtClean="0">
                <a:solidFill>
                  <a:srgbClr val="FF0000"/>
                </a:solidFill>
              </a:rPr>
              <a:t>service</a:t>
            </a:r>
            <a:r>
              <a:rPr lang="en-US" sz="2000" dirty="0" smtClean="0">
                <a:solidFill>
                  <a:schemeClr val="bg2"/>
                </a:solidFill>
              </a:rPr>
              <a:t>, a background computer process belonging to no user in a Microsoft Windows system</a:t>
            </a:r>
          </a:p>
          <a:p>
            <a:endParaRPr lang="en-US" sz="2000" dirty="0" smtClean="0">
              <a:solidFill>
                <a:schemeClr val="bg2"/>
              </a:solidFill>
            </a:endParaRPr>
          </a:p>
          <a:p>
            <a:r>
              <a:rPr lang="en-US" sz="2400" dirty="0" smtClean="0">
                <a:solidFill>
                  <a:srgbClr val="FF0000"/>
                </a:solidFill>
              </a:rPr>
              <a:t>Telecommunications </a:t>
            </a:r>
            <a:r>
              <a:rPr lang="en-US" sz="2400" dirty="0" smtClean="0">
                <a:solidFill>
                  <a:schemeClr val="bg2"/>
                </a:solidFill>
              </a:rPr>
              <a:t>service</a:t>
            </a:r>
          </a:p>
          <a:p>
            <a:r>
              <a:rPr lang="en-US" sz="2000" dirty="0" smtClean="0">
                <a:solidFill>
                  <a:srgbClr val="FF0000"/>
                </a:solidFill>
              </a:rPr>
              <a:t>  </a:t>
            </a:r>
            <a:r>
              <a:rPr lang="en-US" sz="2000" dirty="0" smtClean="0">
                <a:solidFill>
                  <a:schemeClr val="bg2"/>
                </a:solidFill>
              </a:rPr>
              <a:t>--</a:t>
            </a:r>
            <a:r>
              <a:rPr lang="en-US" sz="2000" dirty="0" smtClean="0">
                <a:solidFill>
                  <a:srgbClr val="FF0000"/>
                </a:solidFill>
              </a:rPr>
              <a:t>Web service</a:t>
            </a:r>
            <a:r>
              <a:rPr lang="en-US" sz="2000" dirty="0" smtClean="0">
                <a:solidFill>
                  <a:schemeClr val="bg2"/>
                </a:solidFill>
              </a:rPr>
              <a:t>, a software system to support interaction over a network</a:t>
            </a:r>
          </a:p>
          <a:p>
            <a:endParaRPr lang="en-US" sz="2000" dirty="0" smtClean="0">
              <a:solidFill>
                <a:schemeClr val="bg2"/>
              </a:solidFill>
            </a:endParaRPr>
          </a:p>
          <a:p>
            <a:r>
              <a:rPr lang="en-US" sz="2400" dirty="0" smtClean="0">
                <a:solidFill>
                  <a:srgbClr val="FF0000"/>
                </a:solidFill>
              </a:rPr>
              <a:t>Value-added </a:t>
            </a:r>
            <a:r>
              <a:rPr lang="en-US" sz="2400" dirty="0" smtClean="0">
                <a:solidFill>
                  <a:schemeClr val="bg2"/>
                </a:solidFill>
              </a:rPr>
              <a:t>service</a:t>
            </a:r>
            <a:r>
              <a:rPr lang="en-US" sz="2400" dirty="0" smtClean="0">
                <a:solidFill>
                  <a:srgbClr val="FF0000"/>
                </a:solidFill>
              </a:rPr>
              <a:t> </a:t>
            </a:r>
            <a:r>
              <a:rPr lang="en-US" sz="2400" dirty="0" smtClean="0">
                <a:solidFill>
                  <a:schemeClr val="bg2"/>
                </a:solidFill>
              </a:rPr>
              <a:t>or </a:t>
            </a:r>
            <a:r>
              <a:rPr lang="en-US" sz="2400" dirty="0" smtClean="0">
                <a:solidFill>
                  <a:srgbClr val="FF0000"/>
                </a:solidFill>
              </a:rPr>
              <a:t>content </a:t>
            </a:r>
            <a:r>
              <a:rPr lang="en-US" sz="2400" dirty="0" smtClean="0">
                <a:solidFill>
                  <a:schemeClr val="bg2"/>
                </a:solidFill>
              </a:rPr>
              <a:t>service</a:t>
            </a:r>
            <a:r>
              <a:rPr lang="en-US" sz="2400" dirty="0" smtClean="0">
                <a:solidFill>
                  <a:srgbClr val="FF0000"/>
                </a:solidFill>
              </a:rPr>
              <a:t> </a:t>
            </a:r>
            <a:r>
              <a:rPr lang="en-US" sz="2400" dirty="0" smtClean="0">
                <a:solidFill>
                  <a:schemeClr val="bg2"/>
                </a:solidFill>
              </a:rPr>
              <a:t>provided by communication service provider</a:t>
            </a:r>
            <a:r>
              <a:rPr lang="en-US" sz="2000" dirty="0" smtClean="0">
                <a:solidFill>
                  <a:schemeClr val="bg2"/>
                </a:solidFill>
              </a:rPr>
              <a:t> </a:t>
            </a:r>
          </a:p>
          <a:p>
            <a:r>
              <a:rPr lang="en-US" sz="2000" dirty="0" smtClean="0">
                <a:solidFill>
                  <a:schemeClr val="bg2"/>
                </a:solidFill>
              </a:rPr>
              <a:t>  --</a:t>
            </a:r>
            <a:r>
              <a:rPr lang="en-US" sz="2000" dirty="0" smtClean="0">
                <a:solidFill>
                  <a:srgbClr val="FF0000"/>
                </a:solidFill>
              </a:rPr>
              <a:t>Services of</a:t>
            </a:r>
            <a:r>
              <a:rPr lang="en-US" sz="2000" dirty="0" smtClean="0">
                <a:solidFill>
                  <a:schemeClr val="bg2"/>
                </a:solidFill>
              </a:rPr>
              <a:t> an </a:t>
            </a:r>
            <a:r>
              <a:rPr lang="en-US" sz="2000" dirty="0" smtClean="0">
                <a:solidFill>
                  <a:srgbClr val="FF0000"/>
                </a:solidFill>
              </a:rPr>
              <a:t>Intelligent Network</a:t>
            </a:r>
            <a:r>
              <a:rPr lang="en-US" sz="2000" dirty="0" smtClean="0">
                <a:solidFill>
                  <a:schemeClr val="bg2"/>
                </a:solidFill>
              </a:rPr>
              <a:t> (IN), for telecommunications, such as </a:t>
            </a:r>
            <a:r>
              <a:rPr lang="en-US" sz="2000" dirty="0" smtClean="0">
                <a:solidFill>
                  <a:srgbClr val="FF0000"/>
                </a:solidFill>
              </a:rPr>
              <a:t>GSM services</a:t>
            </a:r>
          </a:p>
          <a:p>
            <a:r>
              <a:rPr lang="en-US" sz="2000" dirty="0" smtClean="0">
                <a:solidFill>
                  <a:schemeClr val="bg2"/>
                </a:solidFill>
              </a:rPr>
              <a:t>  --</a:t>
            </a:r>
            <a:r>
              <a:rPr lang="en-US" sz="2000" dirty="0" smtClean="0">
                <a:solidFill>
                  <a:srgbClr val="FF0000"/>
                </a:solidFill>
              </a:rPr>
              <a:t>Web hosting service</a:t>
            </a:r>
          </a:p>
          <a:p>
            <a:r>
              <a:rPr lang="en-US" sz="2000" dirty="0" smtClean="0">
                <a:solidFill>
                  <a:schemeClr val="bg2"/>
                </a:solidFill>
              </a:rPr>
              <a:t>  --</a:t>
            </a:r>
            <a:r>
              <a:rPr lang="en-US" sz="2000" dirty="0" smtClean="0">
                <a:solidFill>
                  <a:srgbClr val="FF0000"/>
                </a:solidFill>
              </a:rPr>
              <a:t>Software as a service</a:t>
            </a:r>
            <a:r>
              <a:rPr lang="en-US" sz="2000" dirty="0" smtClean="0">
                <a:solidFill>
                  <a:schemeClr val="bg2"/>
                </a:solidFill>
              </a:rPr>
              <a:t> (</a:t>
            </a:r>
            <a:r>
              <a:rPr lang="en-US" sz="2000" dirty="0" err="1" smtClean="0">
                <a:solidFill>
                  <a:schemeClr val="bg2"/>
                </a:solidFill>
              </a:rPr>
              <a:t>SaaS</a:t>
            </a:r>
            <a:r>
              <a:rPr lang="en-US" sz="2000" dirty="0" smtClean="0">
                <a:solidFill>
                  <a:schemeClr val="bg2"/>
                </a:solidFill>
              </a:rPr>
              <a:t>)</a:t>
            </a:r>
          </a:p>
          <a:p>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Lifecycle In Another View</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186249" y="1099536"/>
            <a:ext cx="6672650" cy="5545634"/>
          </a:xfrm>
          <a:prstGeom prst="rect">
            <a:avLst/>
          </a:prstGeom>
          <a:noFill/>
          <a:ln w="9525">
            <a:noFill/>
            <a:miter lim="800000"/>
            <a:headEnd/>
            <a:tailEnd/>
          </a:ln>
        </p:spPr>
      </p:pic>
      <p:sp>
        <p:nvSpPr>
          <p:cNvPr id="7" name="Freeform 6"/>
          <p:cNvSpPr/>
          <p:nvPr/>
        </p:nvSpPr>
        <p:spPr>
          <a:xfrm>
            <a:off x="3731741" y="5607827"/>
            <a:ext cx="1041064" cy="414033"/>
          </a:xfrm>
          <a:custGeom>
            <a:avLst/>
            <a:gdLst>
              <a:gd name="connsiteX0" fmla="*/ 61783 w 1041064"/>
              <a:gd name="connsiteY0" fmla="*/ 397557 h 414033"/>
              <a:gd name="connsiteX1" fmla="*/ 24713 w 1041064"/>
              <a:gd name="connsiteY1" fmla="*/ 298703 h 414033"/>
              <a:gd name="connsiteX2" fmla="*/ 0 w 1041064"/>
              <a:gd name="connsiteY2" fmla="*/ 224562 h 414033"/>
              <a:gd name="connsiteX3" fmla="*/ 506627 w 1041064"/>
              <a:gd name="connsiteY3" fmla="*/ 212205 h 414033"/>
              <a:gd name="connsiteX4" fmla="*/ 580767 w 1041064"/>
              <a:gd name="connsiteY4" fmla="*/ 187492 h 414033"/>
              <a:gd name="connsiteX5" fmla="*/ 654908 w 1041064"/>
              <a:gd name="connsiteY5" fmla="*/ 162778 h 414033"/>
              <a:gd name="connsiteX6" fmla="*/ 753762 w 1041064"/>
              <a:gd name="connsiteY6" fmla="*/ 138065 h 414033"/>
              <a:gd name="connsiteX7" fmla="*/ 790832 w 1041064"/>
              <a:gd name="connsiteY7" fmla="*/ 113351 h 414033"/>
              <a:gd name="connsiteX8" fmla="*/ 877329 w 1041064"/>
              <a:gd name="connsiteY8" fmla="*/ 88638 h 414033"/>
              <a:gd name="connsiteX9" fmla="*/ 914400 w 1041064"/>
              <a:gd name="connsiteY9" fmla="*/ 63924 h 414033"/>
              <a:gd name="connsiteX10" fmla="*/ 976183 w 1041064"/>
              <a:gd name="connsiteY10" fmla="*/ 2141 h 414033"/>
              <a:gd name="connsiteX11" fmla="*/ 1013254 w 1041064"/>
              <a:gd name="connsiteY11" fmla="*/ 14497 h 414033"/>
              <a:gd name="connsiteX12" fmla="*/ 1037967 w 1041064"/>
              <a:gd name="connsiteY12" fmla="*/ 51568 h 414033"/>
              <a:gd name="connsiteX13" fmla="*/ 1025610 w 1041064"/>
              <a:gd name="connsiteY13" fmla="*/ 162778 h 414033"/>
              <a:gd name="connsiteX14" fmla="*/ 963827 w 1041064"/>
              <a:gd name="connsiteY14" fmla="*/ 224562 h 414033"/>
              <a:gd name="connsiteX15" fmla="*/ 753762 w 1041064"/>
              <a:gd name="connsiteY15" fmla="*/ 261632 h 414033"/>
              <a:gd name="connsiteX16" fmla="*/ 679621 w 1041064"/>
              <a:gd name="connsiteY16" fmla="*/ 311059 h 414033"/>
              <a:gd name="connsiteX17" fmla="*/ 605481 w 1041064"/>
              <a:gd name="connsiteY17" fmla="*/ 335773 h 414033"/>
              <a:gd name="connsiteX18" fmla="*/ 395416 w 1041064"/>
              <a:gd name="connsiteY18" fmla="*/ 360487 h 414033"/>
              <a:gd name="connsiteX19" fmla="*/ 271848 w 1041064"/>
              <a:gd name="connsiteY19" fmla="*/ 385200 h 414033"/>
              <a:gd name="connsiteX20" fmla="*/ 234778 w 1041064"/>
              <a:gd name="connsiteY20" fmla="*/ 397557 h 414033"/>
              <a:gd name="connsiteX21" fmla="*/ 61783 w 1041064"/>
              <a:gd name="connsiteY21" fmla="*/ 397557 h 41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1064" h="414033">
                <a:moveTo>
                  <a:pt x="61783" y="397557"/>
                </a:moveTo>
                <a:cubicBezTo>
                  <a:pt x="26772" y="381081"/>
                  <a:pt x="49949" y="382822"/>
                  <a:pt x="24713" y="298703"/>
                </a:cubicBezTo>
                <a:cubicBezTo>
                  <a:pt x="17228" y="273751"/>
                  <a:pt x="0" y="224562"/>
                  <a:pt x="0" y="224562"/>
                </a:cubicBezTo>
                <a:cubicBezTo>
                  <a:pt x="168876" y="220443"/>
                  <a:pt x="338044" y="222966"/>
                  <a:pt x="506627" y="212205"/>
                </a:cubicBezTo>
                <a:cubicBezTo>
                  <a:pt x="532624" y="210546"/>
                  <a:pt x="556054" y="195730"/>
                  <a:pt x="580767" y="187492"/>
                </a:cubicBezTo>
                <a:cubicBezTo>
                  <a:pt x="580771" y="187491"/>
                  <a:pt x="654905" y="162779"/>
                  <a:pt x="654908" y="162778"/>
                </a:cubicBezTo>
                <a:cubicBezTo>
                  <a:pt x="729464" y="147868"/>
                  <a:pt x="696767" y="157063"/>
                  <a:pt x="753762" y="138065"/>
                </a:cubicBezTo>
                <a:cubicBezTo>
                  <a:pt x="766119" y="129827"/>
                  <a:pt x="777182" y="119201"/>
                  <a:pt x="790832" y="113351"/>
                </a:cubicBezTo>
                <a:cubicBezTo>
                  <a:pt x="846275" y="89590"/>
                  <a:pt x="829225" y="112690"/>
                  <a:pt x="877329" y="88638"/>
                </a:cubicBezTo>
                <a:cubicBezTo>
                  <a:pt x="890612" y="81996"/>
                  <a:pt x="902043" y="72162"/>
                  <a:pt x="914400" y="63924"/>
                </a:cubicBezTo>
                <a:cubicBezTo>
                  <a:pt x="928816" y="42299"/>
                  <a:pt x="945291" y="7290"/>
                  <a:pt x="976183" y="2141"/>
                </a:cubicBezTo>
                <a:cubicBezTo>
                  <a:pt x="989031" y="0"/>
                  <a:pt x="1000897" y="10378"/>
                  <a:pt x="1013254" y="14497"/>
                </a:cubicBezTo>
                <a:cubicBezTo>
                  <a:pt x="1021492" y="26854"/>
                  <a:pt x="1036734" y="36768"/>
                  <a:pt x="1037967" y="51568"/>
                </a:cubicBezTo>
                <a:cubicBezTo>
                  <a:pt x="1041064" y="88737"/>
                  <a:pt x="1034656" y="126593"/>
                  <a:pt x="1025610" y="162778"/>
                </a:cubicBezTo>
                <a:cubicBezTo>
                  <a:pt x="1018916" y="189552"/>
                  <a:pt x="986997" y="214264"/>
                  <a:pt x="963827" y="224562"/>
                </a:cubicBezTo>
                <a:cubicBezTo>
                  <a:pt x="883390" y="260312"/>
                  <a:pt x="851250" y="252770"/>
                  <a:pt x="753762" y="261632"/>
                </a:cubicBezTo>
                <a:cubicBezTo>
                  <a:pt x="729048" y="278108"/>
                  <a:pt x="707799" y="301666"/>
                  <a:pt x="679621" y="311059"/>
                </a:cubicBezTo>
                <a:lnTo>
                  <a:pt x="605481" y="335773"/>
                </a:lnTo>
                <a:cubicBezTo>
                  <a:pt x="513567" y="366411"/>
                  <a:pt x="581393" y="347203"/>
                  <a:pt x="395416" y="360487"/>
                </a:cubicBezTo>
                <a:cubicBezTo>
                  <a:pt x="354227" y="368725"/>
                  <a:pt x="312777" y="375755"/>
                  <a:pt x="271848" y="385200"/>
                </a:cubicBezTo>
                <a:cubicBezTo>
                  <a:pt x="259156" y="388129"/>
                  <a:pt x="247778" y="396744"/>
                  <a:pt x="234778" y="397557"/>
                </a:cubicBezTo>
                <a:cubicBezTo>
                  <a:pt x="181336" y="400897"/>
                  <a:pt x="96794" y="414033"/>
                  <a:pt x="61783" y="397557"/>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5488460" y="4979336"/>
            <a:ext cx="1072978" cy="259929"/>
          </a:xfrm>
          <a:custGeom>
            <a:avLst/>
            <a:gdLst>
              <a:gd name="connsiteX0" fmla="*/ 109151 w 1072978"/>
              <a:gd name="connsiteY0" fmla="*/ 25150 h 259929"/>
              <a:gd name="connsiteX1" fmla="*/ 776416 w 1072978"/>
              <a:gd name="connsiteY1" fmla="*/ 25150 h 259929"/>
              <a:gd name="connsiteX2" fmla="*/ 813486 w 1072978"/>
              <a:gd name="connsiteY2" fmla="*/ 37507 h 259929"/>
              <a:gd name="connsiteX3" fmla="*/ 875270 w 1072978"/>
              <a:gd name="connsiteY3" fmla="*/ 49864 h 259929"/>
              <a:gd name="connsiteX4" fmla="*/ 949410 w 1072978"/>
              <a:gd name="connsiteY4" fmla="*/ 74578 h 259929"/>
              <a:gd name="connsiteX5" fmla="*/ 1035908 w 1072978"/>
              <a:gd name="connsiteY5" fmla="*/ 99291 h 259929"/>
              <a:gd name="connsiteX6" fmla="*/ 1060621 w 1072978"/>
              <a:gd name="connsiteY6" fmla="*/ 136361 h 259929"/>
              <a:gd name="connsiteX7" fmla="*/ 1072978 w 1072978"/>
              <a:gd name="connsiteY7" fmla="*/ 173432 h 259929"/>
              <a:gd name="connsiteX8" fmla="*/ 1023551 w 1072978"/>
              <a:gd name="connsiteY8" fmla="*/ 247572 h 259929"/>
              <a:gd name="connsiteX9" fmla="*/ 553994 w 1072978"/>
              <a:gd name="connsiteY9" fmla="*/ 259929 h 259929"/>
              <a:gd name="connsiteX10" fmla="*/ 257432 w 1072978"/>
              <a:gd name="connsiteY10" fmla="*/ 247572 h 259929"/>
              <a:gd name="connsiteX11" fmla="*/ 220362 w 1072978"/>
              <a:gd name="connsiteY11" fmla="*/ 235215 h 259929"/>
              <a:gd name="connsiteX12" fmla="*/ 183291 w 1072978"/>
              <a:gd name="connsiteY12" fmla="*/ 210502 h 259929"/>
              <a:gd name="connsiteX13" fmla="*/ 121508 w 1072978"/>
              <a:gd name="connsiteY13" fmla="*/ 99291 h 259929"/>
              <a:gd name="connsiteX14" fmla="*/ 109151 w 1072978"/>
              <a:gd name="connsiteY14" fmla="*/ 25150 h 25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2978" h="259929">
                <a:moveTo>
                  <a:pt x="109151" y="25150"/>
                </a:moveTo>
                <a:cubicBezTo>
                  <a:pt x="218302" y="12793"/>
                  <a:pt x="537490" y="0"/>
                  <a:pt x="776416" y="25150"/>
                </a:cubicBezTo>
                <a:cubicBezTo>
                  <a:pt x="789370" y="26514"/>
                  <a:pt x="800850" y="34348"/>
                  <a:pt x="813486" y="37507"/>
                </a:cubicBezTo>
                <a:cubicBezTo>
                  <a:pt x="833861" y="42601"/>
                  <a:pt x="855008" y="44338"/>
                  <a:pt x="875270" y="49864"/>
                </a:cubicBezTo>
                <a:cubicBezTo>
                  <a:pt x="900402" y="56718"/>
                  <a:pt x="924137" y="68260"/>
                  <a:pt x="949410" y="74578"/>
                </a:cubicBezTo>
                <a:cubicBezTo>
                  <a:pt x="1011474" y="90093"/>
                  <a:pt x="982726" y="81564"/>
                  <a:pt x="1035908" y="99291"/>
                </a:cubicBezTo>
                <a:cubicBezTo>
                  <a:pt x="1044146" y="111648"/>
                  <a:pt x="1053980" y="123078"/>
                  <a:pt x="1060621" y="136361"/>
                </a:cubicBezTo>
                <a:cubicBezTo>
                  <a:pt x="1066446" y="148011"/>
                  <a:pt x="1072978" y="160407"/>
                  <a:pt x="1072978" y="173432"/>
                </a:cubicBezTo>
                <a:cubicBezTo>
                  <a:pt x="1072978" y="201350"/>
                  <a:pt x="1060796" y="244847"/>
                  <a:pt x="1023551" y="247572"/>
                </a:cubicBezTo>
                <a:cubicBezTo>
                  <a:pt x="867395" y="258998"/>
                  <a:pt x="710513" y="255810"/>
                  <a:pt x="553994" y="259929"/>
                </a:cubicBezTo>
                <a:cubicBezTo>
                  <a:pt x="455140" y="255810"/>
                  <a:pt x="356101" y="254881"/>
                  <a:pt x="257432" y="247572"/>
                </a:cubicBezTo>
                <a:cubicBezTo>
                  <a:pt x="244442" y="246610"/>
                  <a:pt x="232012" y="241040"/>
                  <a:pt x="220362" y="235215"/>
                </a:cubicBezTo>
                <a:cubicBezTo>
                  <a:pt x="207079" y="228573"/>
                  <a:pt x="195648" y="218740"/>
                  <a:pt x="183291" y="210502"/>
                </a:cubicBezTo>
                <a:cubicBezTo>
                  <a:pt x="159701" y="175117"/>
                  <a:pt x="128758" y="142791"/>
                  <a:pt x="121508" y="99291"/>
                </a:cubicBezTo>
                <a:cubicBezTo>
                  <a:pt x="119477" y="87102"/>
                  <a:pt x="0" y="37507"/>
                  <a:pt x="109151" y="251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3580109" y="5618913"/>
            <a:ext cx="1578484" cy="1080274"/>
          </a:xfrm>
          <a:custGeom>
            <a:avLst/>
            <a:gdLst>
              <a:gd name="connsiteX0" fmla="*/ 40421 w 1578484"/>
              <a:gd name="connsiteY0" fmla="*/ 843671 h 1080274"/>
              <a:gd name="connsiteX1" fmla="*/ 213415 w 1578484"/>
              <a:gd name="connsiteY1" fmla="*/ 831314 h 1080274"/>
              <a:gd name="connsiteX2" fmla="*/ 312269 w 1578484"/>
              <a:gd name="connsiteY2" fmla="*/ 806601 h 1080274"/>
              <a:gd name="connsiteX3" fmla="*/ 411123 w 1578484"/>
              <a:gd name="connsiteY3" fmla="*/ 794244 h 1080274"/>
              <a:gd name="connsiteX4" fmla="*/ 448194 w 1578484"/>
              <a:gd name="connsiteY4" fmla="*/ 781887 h 1080274"/>
              <a:gd name="connsiteX5" fmla="*/ 485264 w 1578484"/>
              <a:gd name="connsiteY5" fmla="*/ 757173 h 1080274"/>
              <a:gd name="connsiteX6" fmla="*/ 534691 w 1578484"/>
              <a:gd name="connsiteY6" fmla="*/ 732460 h 1080274"/>
              <a:gd name="connsiteX7" fmla="*/ 571761 w 1578484"/>
              <a:gd name="connsiteY7" fmla="*/ 695390 h 1080274"/>
              <a:gd name="connsiteX8" fmla="*/ 633545 w 1578484"/>
              <a:gd name="connsiteY8" fmla="*/ 621249 h 1080274"/>
              <a:gd name="connsiteX9" fmla="*/ 707686 w 1578484"/>
              <a:gd name="connsiteY9" fmla="*/ 596536 h 1080274"/>
              <a:gd name="connsiteX10" fmla="*/ 744756 w 1578484"/>
              <a:gd name="connsiteY10" fmla="*/ 584179 h 1080274"/>
              <a:gd name="connsiteX11" fmla="*/ 781826 w 1578484"/>
              <a:gd name="connsiteY11" fmla="*/ 571822 h 1080274"/>
              <a:gd name="connsiteX12" fmla="*/ 818896 w 1578484"/>
              <a:gd name="connsiteY12" fmla="*/ 547109 h 1080274"/>
              <a:gd name="connsiteX13" fmla="*/ 967177 w 1578484"/>
              <a:gd name="connsiteY13" fmla="*/ 472968 h 1080274"/>
              <a:gd name="connsiteX14" fmla="*/ 1004248 w 1578484"/>
              <a:gd name="connsiteY14" fmla="*/ 448255 h 1080274"/>
              <a:gd name="connsiteX15" fmla="*/ 1127815 w 1578484"/>
              <a:gd name="connsiteY15" fmla="*/ 324687 h 1080274"/>
              <a:gd name="connsiteX16" fmla="*/ 1164886 w 1578484"/>
              <a:gd name="connsiteY16" fmla="*/ 299973 h 1080274"/>
              <a:gd name="connsiteX17" fmla="*/ 1239026 w 1578484"/>
              <a:gd name="connsiteY17" fmla="*/ 250546 h 1080274"/>
              <a:gd name="connsiteX18" fmla="*/ 1300810 w 1578484"/>
              <a:gd name="connsiteY18" fmla="*/ 176406 h 1080274"/>
              <a:gd name="connsiteX19" fmla="*/ 1337880 w 1578484"/>
              <a:gd name="connsiteY19" fmla="*/ 139336 h 1080274"/>
              <a:gd name="connsiteX20" fmla="*/ 1374950 w 1578484"/>
              <a:gd name="connsiteY20" fmla="*/ 52838 h 1080274"/>
              <a:gd name="connsiteX21" fmla="*/ 1412021 w 1578484"/>
              <a:gd name="connsiteY21" fmla="*/ 40482 h 1080274"/>
              <a:gd name="connsiteX22" fmla="*/ 1486161 w 1578484"/>
              <a:gd name="connsiteY22" fmla="*/ 3411 h 1080274"/>
              <a:gd name="connsiteX23" fmla="*/ 1523232 w 1578484"/>
              <a:gd name="connsiteY23" fmla="*/ 28125 h 1080274"/>
              <a:gd name="connsiteX24" fmla="*/ 1572659 w 1578484"/>
              <a:gd name="connsiteY24" fmla="*/ 102265 h 1080274"/>
              <a:gd name="connsiteX25" fmla="*/ 1547945 w 1578484"/>
              <a:gd name="connsiteY25" fmla="*/ 201119 h 1080274"/>
              <a:gd name="connsiteX26" fmla="*/ 1498518 w 1578484"/>
              <a:gd name="connsiteY26" fmla="*/ 275260 h 1080274"/>
              <a:gd name="connsiteX27" fmla="*/ 1424377 w 1578484"/>
              <a:gd name="connsiteY27" fmla="*/ 423541 h 1080274"/>
              <a:gd name="connsiteX28" fmla="*/ 1387307 w 1578484"/>
              <a:gd name="connsiteY28" fmla="*/ 448255 h 1080274"/>
              <a:gd name="connsiteX29" fmla="*/ 1300810 w 1578484"/>
              <a:gd name="connsiteY29" fmla="*/ 559465 h 1080274"/>
              <a:gd name="connsiteX30" fmla="*/ 1201956 w 1578484"/>
              <a:gd name="connsiteY30" fmla="*/ 670676 h 1080274"/>
              <a:gd name="connsiteX31" fmla="*/ 1115459 w 1578484"/>
              <a:gd name="connsiteY31" fmla="*/ 695390 h 1080274"/>
              <a:gd name="connsiteX32" fmla="*/ 1078388 w 1578484"/>
              <a:gd name="connsiteY32" fmla="*/ 720103 h 1080274"/>
              <a:gd name="connsiteX33" fmla="*/ 967177 w 1578484"/>
              <a:gd name="connsiteY33" fmla="*/ 757173 h 1080274"/>
              <a:gd name="connsiteX34" fmla="*/ 855967 w 1578484"/>
              <a:gd name="connsiteY34" fmla="*/ 794244 h 1080274"/>
              <a:gd name="connsiteX35" fmla="*/ 818896 w 1578484"/>
              <a:gd name="connsiteY35" fmla="*/ 806601 h 1080274"/>
              <a:gd name="connsiteX36" fmla="*/ 757113 w 1578484"/>
              <a:gd name="connsiteY36" fmla="*/ 818957 h 1080274"/>
              <a:gd name="connsiteX37" fmla="*/ 707686 w 1578484"/>
              <a:gd name="connsiteY37" fmla="*/ 843671 h 1080274"/>
              <a:gd name="connsiteX38" fmla="*/ 682972 w 1578484"/>
              <a:gd name="connsiteY38" fmla="*/ 880741 h 1080274"/>
              <a:gd name="connsiteX39" fmla="*/ 645902 w 1578484"/>
              <a:gd name="connsiteY39" fmla="*/ 893098 h 1080274"/>
              <a:gd name="connsiteX40" fmla="*/ 571761 w 1578484"/>
              <a:gd name="connsiteY40" fmla="*/ 942525 h 1080274"/>
              <a:gd name="connsiteX41" fmla="*/ 485264 w 1578484"/>
              <a:gd name="connsiteY41" fmla="*/ 979595 h 1080274"/>
              <a:gd name="connsiteX42" fmla="*/ 411123 w 1578484"/>
              <a:gd name="connsiteY42" fmla="*/ 1004309 h 1080274"/>
              <a:gd name="connsiteX43" fmla="*/ 336983 w 1578484"/>
              <a:gd name="connsiteY43" fmla="*/ 1029022 h 1080274"/>
              <a:gd name="connsiteX44" fmla="*/ 287556 w 1578484"/>
              <a:gd name="connsiteY44" fmla="*/ 1053736 h 1080274"/>
              <a:gd name="connsiteX45" fmla="*/ 213415 w 1578484"/>
              <a:gd name="connsiteY45" fmla="*/ 1078449 h 1080274"/>
              <a:gd name="connsiteX46" fmla="*/ 28064 w 1578484"/>
              <a:gd name="connsiteY46" fmla="*/ 1066092 h 1080274"/>
              <a:gd name="connsiteX47" fmla="*/ 3350 w 1578484"/>
              <a:gd name="connsiteY47" fmla="*/ 1029022 h 1080274"/>
              <a:gd name="connsiteX48" fmla="*/ 15707 w 1578484"/>
              <a:gd name="connsiteY48" fmla="*/ 868384 h 1080274"/>
              <a:gd name="connsiteX49" fmla="*/ 52777 w 1578484"/>
              <a:gd name="connsiteY49" fmla="*/ 856028 h 1080274"/>
              <a:gd name="connsiteX50" fmla="*/ 40421 w 1578484"/>
              <a:gd name="connsiteY50" fmla="*/ 843671 h 108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578484" h="1080274">
                <a:moveTo>
                  <a:pt x="40421" y="843671"/>
                </a:moveTo>
                <a:cubicBezTo>
                  <a:pt x="67194" y="839552"/>
                  <a:pt x="155921" y="837366"/>
                  <a:pt x="213415" y="831314"/>
                </a:cubicBezTo>
                <a:cubicBezTo>
                  <a:pt x="377587" y="814032"/>
                  <a:pt x="199697" y="827068"/>
                  <a:pt x="312269" y="806601"/>
                </a:cubicBezTo>
                <a:cubicBezTo>
                  <a:pt x="344941" y="800661"/>
                  <a:pt x="378172" y="798363"/>
                  <a:pt x="411123" y="794244"/>
                </a:cubicBezTo>
                <a:cubicBezTo>
                  <a:pt x="423480" y="790125"/>
                  <a:pt x="436544" y="787712"/>
                  <a:pt x="448194" y="781887"/>
                </a:cubicBezTo>
                <a:cubicBezTo>
                  <a:pt x="461477" y="775245"/>
                  <a:pt x="472370" y="764541"/>
                  <a:pt x="485264" y="757173"/>
                </a:cubicBezTo>
                <a:cubicBezTo>
                  <a:pt x="501257" y="748034"/>
                  <a:pt x="518215" y="740698"/>
                  <a:pt x="534691" y="732460"/>
                </a:cubicBezTo>
                <a:cubicBezTo>
                  <a:pt x="547048" y="720103"/>
                  <a:pt x="560574" y="708815"/>
                  <a:pt x="571761" y="695390"/>
                </a:cubicBezTo>
                <a:cubicBezTo>
                  <a:pt x="594303" y="668339"/>
                  <a:pt x="599935" y="639921"/>
                  <a:pt x="633545" y="621249"/>
                </a:cubicBezTo>
                <a:cubicBezTo>
                  <a:pt x="656317" y="608598"/>
                  <a:pt x="682972" y="604774"/>
                  <a:pt x="707686" y="596536"/>
                </a:cubicBezTo>
                <a:lnTo>
                  <a:pt x="744756" y="584179"/>
                </a:lnTo>
                <a:cubicBezTo>
                  <a:pt x="757113" y="580060"/>
                  <a:pt x="770988" y="579047"/>
                  <a:pt x="781826" y="571822"/>
                </a:cubicBezTo>
                <a:cubicBezTo>
                  <a:pt x="794183" y="563584"/>
                  <a:pt x="805325" y="553140"/>
                  <a:pt x="818896" y="547109"/>
                </a:cubicBezTo>
                <a:cubicBezTo>
                  <a:pt x="972376" y="478896"/>
                  <a:pt x="813029" y="575732"/>
                  <a:pt x="967177" y="472968"/>
                </a:cubicBezTo>
                <a:lnTo>
                  <a:pt x="1004248" y="448255"/>
                </a:lnTo>
                <a:cubicBezTo>
                  <a:pt x="1070150" y="349401"/>
                  <a:pt x="1028962" y="390590"/>
                  <a:pt x="1127815" y="324687"/>
                </a:cubicBezTo>
                <a:lnTo>
                  <a:pt x="1164886" y="299973"/>
                </a:lnTo>
                <a:cubicBezTo>
                  <a:pt x="1218341" y="219789"/>
                  <a:pt x="1153096" y="299649"/>
                  <a:pt x="1239026" y="250546"/>
                </a:cubicBezTo>
                <a:cubicBezTo>
                  <a:pt x="1273484" y="230856"/>
                  <a:pt x="1277547" y="204321"/>
                  <a:pt x="1300810" y="176406"/>
                </a:cubicBezTo>
                <a:cubicBezTo>
                  <a:pt x="1311997" y="162981"/>
                  <a:pt x="1325523" y="151693"/>
                  <a:pt x="1337880" y="139336"/>
                </a:cubicBezTo>
                <a:cubicBezTo>
                  <a:pt x="1345300" y="109658"/>
                  <a:pt x="1348284" y="74170"/>
                  <a:pt x="1374950" y="52838"/>
                </a:cubicBezTo>
                <a:cubicBezTo>
                  <a:pt x="1385121" y="44701"/>
                  <a:pt x="1399664" y="44601"/>
                  <a:pt x="1412021" y="40482"/>
                </a:cubicBezTo>
                <a:cubicBezTo>
                  <a:pt x="1424930" y="31876"/>
                  <a:pt x="1465697" y="0"/>
                  <a:pt x="1486161" y="3411"/>
                </a:cubicBezTo>
                <a:cubicBezTo>
                  <a:pt x="1500810" y="5853"/>
                  <a:pt x="1510875" y="19887"/>
                  <a:pt x="1523232" y="28125"/>
                </a:cubicBezTo>
                <a:cubicBezTo>
                  <a:pt x="1539708" y="52838"/>
                  <a:pt x="1578484" y="73140"/>
                  <a:pt x="1572659" y="102265"/>
                </a:cubicBezTo>
                <a:cubicBezTo>
                  <a:pt x="1569235" y="119384"/>
                  <a:pt x="1559820" y="179745"/>
                  <a:pt x="1547945" y="201119"/>
                </a:cubicBezTo>
                <a:cubicBezTo>
                  <a:pt x="1533520" y="227083"/>
                  <a:pt x="1507910" y="247082"/>
                  <a:pt x="1498518" y="275260"/>
                </a:cubicBezTo>
                <a:cubicBezTo>
                  <a:pt x="1484420" y="317556"/>
                  <a:pt x="1465444" y="396162"/>
                  <a:pt x="1424377" y="423541"/>
                </a:cubicBezTo>
                <a:lnTo>
                  <a:pt x="1387307" y="448255"/>
                </a:lnTo>
                <a:cubicBezTo>
                  <a:pt x="1353543" y="549545"/>
                  <a:pt x="1411945" y="392762"/>
                  <a:pt x="1300810" y="559465"/>
                </a:cubicBezTo>
                <a:cubicBezTo>
                  <a:pt x="1278289" y="593246"/>
                  <a:pt x="1235813" y="662212"/>
                  <a:pt x="1201956" y="670676"/>
                </a:cubicBezTo>
                <a:cubicBezTo>
                  <a:pt x="1186117" y="674636"/>
                  <a:pt x="1133188" y="686526"/>
                  <a:pt x="1115459" y="695390"/>
                </a:cubicBezTo>
                <a:cubicBezTo>
                  <a:pt x="1102176" y="702032"/>
                  <a:pt x="1091959" y="714071"/>
                  <a:pt x="1078388" y="720103"/>
                </a:cubicBezTo>
                <a:cubicBezTo>
                  <a:pt x="1078354" y="720118"/>
                  <a:pt x="985729" y="750989"/>
                  <a:pt x="967177" y="757173"/>
                </a:cubicBezTo>
                <a:lnTo>
                  <a:pt x="855967" y="794244"/>
                </a:lnTo>
                <a:cubicBezTo>
                  <a:pt x="843610" y="798363"/>
                  <a:pt x="831669" y="804047"/>
                  <a:pt x="818896" y="806601"/>
                </a:cubicBezTo>
                <a:lnTo>
                  <a:pt x="757113" y="818957"/>
                </a:lnTo>
                <a:cubicBezTo>
                  <a:pt x="740637" y="827195"/>
                  <a:pt x="721837" y="831879"/>
                  <a:pt x="707686" y="843671"/>
                </a:cubicBezTo>
                <a:cubicBezTo>
                  <a:pt x="696277" y="853178"/>
                  <a:pt x="694569" y="871464"/>
                  <a:pt x="682972" y="880741"/>
                </a:cubicBezTo>
                <a:cubicBezTo>
                  <a:pt x="672801" y="888878"/>
                  <a:pt x="657288" y="886772"/>
                  <a:pt x="645902" y="893098"/>
                </a:cubicBezTo>
                <a:cubicBezTo>
                  <a:pt x="619938" y="907523"/>
                  <a:pt x="599939" y="933132"/>
                  <a:pt x="571761" y="942525"/>
                </a:cubicBezTo>
                <a:cubicBezTo>
                  <a:pt x="452429" y="982303"/>
                  <a:pt x="637963" y="918515"/>
                  <a:pt x="485264" y="979595"/>
                </a:cubicBezTo>
                <a:cubicBezTo>
                  <a:pt x="461077" y="989270"/>
                  <a:pt x="435837" y="996071"/>
                  <a:pt x="411123" y="1004309"/>
                </a:cubicBezTo>
                <a:lnTo>
                  <a:pt x="336983" y="1029022"/>
                </a:lnTo>
                <a:cubicBezTo>
                  <a:pt x="320507" y="1037260"/>
                  <a:pt x="304659" y="1046895"/>
                  <a:pt x="287556" y="1053736"/>
                </a:cubicBezTo>
                <a:cubicBezTo>
                  <a:pt x="263369" y="1063411"/>
                  <a:pt x="213415" y="1078449"/>
                  <a:pt x="213415" y="1078449"/>
                </a:cubicBezTo>
                <a:cubicBezTo>
                  <a:pt x="151631" y="1074330"/>
                  <a:pt x="88339" y="1080274"/>
                  <a:pt x="28064" y="1066092"/>
                </a:cubicBezTo>
                <a:cubicBezTo>
                  <a:pt x="13608" y="1062691"/>
                  <a:pt x="4276" y="1043844"/>
                  <a:pt x="3350" y="1029022"/>
                </a:cubicBezTo>
                <a:cubicBezTo>
                  <a:pt x="0" y="975422"/>
                  <a:pt x="953" y="920022"/>
                  <a:pt x="15707" y="868384"/>
                </a:cubicBezTo>
                <a:cubicBezTo>
                  <a:pt x="19285" y="855860"/>
                  <a:pt x="42357" y="863843"/>
                  <a:pt x="52777" y="856028"/>
                </a:cubicBezTo>
                <a:cubicBezTo>
                  <a:pt x="60145" y="850502"/>
                  <a:pt x="13648" y="847790"/>
                  <a:pt x="40421" y="843671"/>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3271773" y="4609070"/>
            <a:ext cx="262259" cy="222744"/>
          </a:xfrm>
          <a:custGeom>
            <a:avLst/>
            <a:gdLst>
              <a:gd name="connsiteX0" fmla="*/ 2768 w 262259"/>
              <a:gd name="connsiteY0" fmla="*/ 12357 h 222744"/>
              <a:gd name="connsiteX1" fmla="*/ 15124 w 262259"/>
              <a:gd name="connsiteY1" fmla="*/ 210065 h 222744"/>
              <a:gd name="connsiteX2" fmla="*/ 52195 w 262259"/>
              <a:gd name="connsiteY2" fmla="*/ 222422 h 222744"/>
              <a:gd name="connsiteX3" fmla="*/ 237546 w 262259"/>
              <a:gd name="connsiteY3" fmla="*/ 210065 h 222744"/>
              <a:gd name="connsiteX4" fmla="*/ 262259 w 262259"/>
              <a:gd name="connsiteY4" fmla="*/ 123568 h 222744"/>
              <a:gd name="connsiteX5" fmla="*/ 175762 w 262259"/>
              <a:gd name="connsiteY5" fmla="*/ 37071 h 222744"/>
              <a:gd name="connsiteX6" fmla="*/ 101622 w 262259"/>
              <a:gd name="connsiteY6" fmla="*/ 0 h 222744"/>
              <a:gd name="connsiteX7" fmla="*/ 2768 w 262259"/>
              <a:gd name="connsiteY7" fmla="*/ 12357 h 22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59" h="222744">
                <a:moveTo>
                  <a:pt x="2768" y="12357"/>
                </a:moveTo>
                <a:cubicBezTo>
                  <a:pt x="6887" y="78260"/>
                  <a:pt x="0" y="145789"/>
                  <a:pt x="15124" y="210065"/>
                </a:cubicBezTo>
                <a:cubicBezTo>
                  <a:pt x="18107" y="222744"/>
                  <a:pt x="39170" y="222422"/>
                  <a:pt x="52195" y="222422"/>
                </a:cubicBezTo>
                <a:cubicBezTo>
                  <a:pt x="114116" y="222422"/>
                  <a:pt x="175762" y="214184"/>
                  <a:pt x="237546" y="210065"/>
                </a:cubicBezTo>
                <a:cubicBezTo>
                  <a:pt x="243374" y="192581"/>
                  <a:pt x="262259" y="139088"/>
                  <a:pt x="262259" y="123568"/>
                </a:cubicBezTo>
                <a:cubicBezTo>
                  <a:pt x="262259" y="72819"/>
                  <a:pt x="211146" y="60661"/>
                  <a:pt x="175762" y="37071"/>
                </a:cubicBezTo>
                <a:cubicBezTo>
                  <a:pt x="127852" y="5131"/>
                  <a:pt x="152783" y="17054"/>
                  <a:pt x="101622" y="0"/>
                </a:cubicBezTo>
                <a:lnTo>
                  <a:pt x="2768" y="12357"/>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639360" y="3339563"/>
            <a:ext cx="348004" cy="286461"/>
          </a:xfrm>
          <a:custGeom>
            <a:avLst/>
            <a:gdLst>
              <a:gd name="connsiteX0" fmla="*/ 177981 w 348004"/>
              <a:gd name="connsiteY0" fmla="*/ 33832 h 286461"/>
              <a:gd name="connsiteX1" fmla="*/ 91483 w 348004"/>
              <a:gd name="connsiteY1" fmla="*/ 46188 h 286461"/>
              <a:gd name="connsiteX2" fmla="*/ 54413 w 348004"/>
              <a:gd name="connsiteY2" fmla="*/ 58545 h 286461"/>
              <a:gd name="connsiteX3" fmla="*/ 42056 w 348004"/>
              <a:gd name="connsiteY3" fmla="*/ 95615 h 286461"/>
              <a:gd name="connsiteX4" fmla="*/ 17343 w 348004"/>
              <a:gd name="connsiteY4" fmla="*/ 132686 h 286461"/>
              <a:gd name="connsiteX5" fmla="*/ 66770 w 348004"/>
              <a:gd name="connsiteY5" fmla="*/ 268610 h 286461"/>
              <a:gd name="connsiteX6" fmla="*/ 103840 w 348004"/>
              <a:gd name="connsiteY6" fmla="*/ 280967 h 286461"/>
              <a:gd name="connsiteX7" fmla="*/ 313905 w 348004"/>
              <a:gd name="connsiteY7" fmla="*/ 268610 h 286461"/>
              <a:gd name="connsiteX8" fmla="*/ 338618 w 348004"/>
              <a:gd name="connsiteY8" fmla="*/ 219183 h 286461"/>
              <a:gd name="connsiteX9" fmla="*/ 326262 w 348004"/>
              <a:gd name="connsiteY9" fmla="*/ 33832 h 286461"/>
              <a:gd name="connsiteX10" fmla="*/ 264478 w 348004"/>
              <a:gd name="connsiteY10" fmla="*/ 21475 h 286461"/>
              <a:gd name="connsiteX11" fmla="*/ 177981 w 348004"/>
              <a:gd name="connsiteY11" fmla="*/ 33832 h 28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004" h="286461">
                <a:moveTo>
                  <a:pt x="177981" y="33832"/>
                </a:moveTo>
                <a:cubicBezTo>
                  <a:pt x="149149" y="37951"/>
                  <a:pt x="120043" y="40476"/>
                  <a:pt x="91483" y="46188"/>
                </a:cubicBezTo>
                <a:cubicBezTo>
                  <a:pt x="78711" y="48742"/>
                  <a:pt x="63623" y="49335"/>
                  <a:pt x="54413" y="58545"/>
                </a:cubicBezTo>
                <a:cubicBezTo>
                  <a:pt x="45203" y="67755"/>
                  <a:pt x="47881" y="83965"/>
                  <a:pt x="42056" y="95615"/>
                </a:cubicBezTo>
                <a:cubicBezTo>
                  <a:pt x="35414" y="108898"/>
                  <a:pt x="25581" y="120329"/>
                  <a:pt x="17343" y="132686"/>
                </a:cubicBezTo>
                <a:cubicBezTo>
                  <a:pt x="27986" y="228474"/>
                  <a:pt x="0" y="235225"/>
                  <a:pt x="66770" y="268610"/>
                </a:cubicBezTo>
                <a:cubicBezTo>
                  <a:pt x="78420" y="274435"/>
                  <a:pt x="91483" y="276848"/>
                  <a:pt x="103840" y="280967"/>
                </a:cubicBezTo>
                <a:cubicBezTo>
                  <a:pt x="173862" y="276848"/>
                  <a:pt x="246072" y="286461"/>
                  <a:pt x="313905" y="268610"/>
                </a:cubicBezTo>
                <a:cubicBezTo>
                  <a:pt x="331719" y="263922"/>
                  <a:pt x="337650" y="237578"/>
                  <a:pt x="338618" y="219183"/>
                </a:cubicBezTo>
                <a:cubicBezTo>
                  <a:pt x="341873" y="157348"/>
                  <a:pt x="348004" y="91810"/>
                  <a:pt x="326262" y="33832"/>
                </a:cubicBezTo>
                <a:cubicBezTo>
                  <a:pt x="318888" y="14167"/>
                  <a:pt x="284853" y="26569"/>
                  <a:pt x="264478" y="21475"/>
                </a:cubicBezTo>
                <a:cubicBezTo>
                  <a:pt x="178580" y="0"/>
                  <a:pt x="206813" y="29713"/>
                  <a:pt x="177981" y="3383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288692" y="5718769"/>
            <a:ext cx="3237471" cy="830997"/>
          </a:xfrm>
          <a:prstGeom prst="rect">
            <a:avLst/>
          </a:prstGeom>
          <a:noFill/>
        </p:spPr>
        <p:txBody>
          <a:bodyPr wrap="square" rtlCol="0">
            <a:spAutoFit/>
          </a:bodyPr>
          <a:lstStyle/>
          <a:p>
            <a:r>
              <a:rPr lang="en-US" sz="1200" dirty="0" smtClean="0">
                <a:solidFill>
                  <a:schemeClr val="bg2"/>
                </a:solidFill>
              </a:rPr>
              <a:t>if this service's process is killed </a:t>
            </a:r>
            <a:r>
              <a:rPr lang="en-US" sz="1200" dirty="0" smtClean="0">
                <a:solidFill>
                  <a:srgbClr val="FF0000"/>
                </a:solidFill>
              </a:rPr>
              <a:t>after it </a:t>
            </a:r>
            <a:r>
              <a:rPr lang="en-US" sz="1200" dirty="0" smtClean="0">
                <a:solidFill>
                  <a:srgbClr val="FF0000"/>
                </a:solidFill>
              </a:rPr>
              <a:t>is started</a:t>
            </a:r>
            <a:r>
              <a:rPr lang="en-US" sz="1200" dirty="0" smtClean="0">
                <a:solidFill>
                  <a:schemeClr val="bg2"/>
                </a:solidFill>
              </a:rPr>
              <a:t>, then leave it in the started </a:t>
            </a:r>
            <a:r>
              <a:rPr lang="en-US" sz="1200" dirty="0" smtClean="0">
                <a:solidFill>
                  <a:schemeClr val="bg2"/>
                </a:solidFill>
              </a:rPr>
              <a:t>state. Later </a:t>
            </a:r>
            <a:r>
              <a:rPr lang="en-US" sz="1200" dirty="0" smtClean="0">
                <a:solidFill>
                  <a:schemeClr val="bg2"/>
                </a:solidFill>
              </a:rPr>
              <a:t>the system will try to re-create the service, because it is in the started state</a:t>
            </a:r>
            <a:endParaRPr lang="en-US" sz="1200" dirty="0">
              <a:solidFill>
                <a:schemeClr val="bg2"/>
              </a:solidFill>
            </a:endParaRPr>
          </a:p>
        </p:txBody>
      </p:sp>
      <p:sp>
        <p:nvSpPr>
          <p:cNvPr id="14" name="TextBox 13"/>
          <p:cNvSpPr txBox="1"/>
          <p:nvPr/>
        </p:nvSpPr>
        <p:spPr>
          <a:xfrm>
            <a:off x="0" y="3795234"/>
            <a:ext cx="3237471" cy="830997"/>
          </a:xfrm>
          <a:prstGeom prst="rect">
            <a:avLst/>
          </a:prstGeom>
          <a:noFill/>
        </p:spPr>
        <p:txBody>
          <a:bodyPr wrap="square" rtlCol="0">
            <a:spAutoFit/>
          </a:bodyPr>
          <a:lstStyle/>
          <a:p>
            <a:r>
              <a:rPr lang="en-US" sz="1200" dirty="0" smtClean="0">
                <a:solidFill>
                  <a:schemeClr val="bg2"/>
                </a:solidFill>
              </a:rPr>
              <a:t>if this service's process is killed </a:t>
            </a:r>
            <a:r>
              <a:rPr lang="en-US" sz="1200" dirty="0" smtClean="0">
                <a:solidFill>
                  <a:srgbClr val="FF0000"/>
                </a:solidFill>
              </a:rPr>
              <a:t>after it is started</a:t>
            </a:r>
            <a:r>
              <a:rPr lang="en-US" sz="1200" dirty="0" smtClean="0">
                <a:solidFill>
                  <a:schemeClr val="bg2"/>
                </a:solidFill>
              </a:rPr>
              <a:t>, then </a:t>
            </a:r>
            <a:r>
              <a:rPr lang="en-US" sz="1200" dirty="0" smtClean="0">
                <a:solidFill>
                  <a:schemeClr val="bg2"/>
                </a:solidFill>
              </a:rPr>
              <a:t>it will be scheduled for a restart and the last delivered Intent re-delivered to it again. </a:t>
            </a:r>
            <a:endParaRPr lang="en-US" sz="1200" dirty="0">
              <a:solidFill>
                <a:schemeClr val="bg2"/>
              </a:solidFill>
            </a:endParaRPr>
          </a:p>
        </p:txBody>
      </p:sp>
      <p:sp>
        <p:nvSpPr>
          <p:cNvPr id="15" name="TextBox 14"/>
          <p:cNvSpPr txBox="1"/>
          <p:nvPr/>
        </p:nvSpPr>
        <p:spPr>
          <a:xfrm>
            <a:off x="353683" y="3148642"/>
            <a:ext cx="2035833" cy="246221"/>
          </a:xfrm>
          <a:prstGeom prst="rect">
            <a:avLst/>
          </a:prstGeom>
          <a:noFill/>
        </p:spPr>
        <p:txBody>
          <a:bodyPr wrap="square" rtlCol="0">
            <a:spAutoFit/>
          </a:bodyPr>
          <a:lstStyle/>
          <a:p>
            <a:r>
              <a:rPr lang="en-US" b="1" dirty="0" smtClean="0">
                <a:solidFill>
                  <a:schemeClr val="bg2"/>
                </a:solidFill>
              </a:rPr>
              <a:t>START_FLAG_REDELIVERY</a:t>
            </a:r>
            <a:endParaRPr lang="en-US" b="1"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Started Service @ Opt1</a:t>
            </a:r>
            <a:endParaRPr lang="en-US" dirty="0"/>
          </a:p>
        </p:txBody>
      </p:sp>
      <p:sp>
        <p:nvSpPr>
          <p:cNvPr id="4" name="TextBox 3"/>
          <p:cNvSpPr txBox="1"/>
          <p:nvPr/>
        </p:nvSpPr>
        <p:spPr>
          <a:xfrm>
            <a:off x="430826" y="2145856"/>
            <a:ext cx="8215952" cy="2308324"/>
          </a:xfrm>
          <a:prstGeom prst="rect">
            <a:avLst/>
          </a:prstGeom>
          <a:noFill/>
        </p:spPr>
        <p:txBody>
          <a:bodyPr wrap="square" rtlCol="0">
            <a:spAutoFit/>
          </a:bodyPr>
          <a:lstStyle/>
          <a:p>
            <a:r>
              <a:rPr lang="en-US" sz="2400" dirty="0" smtClean="0">
                <a:solidFill>
                  <a:schemeClr val="bg2"/>
                </a:solidFill>
                <a:hlinkClick r:id="rId2"/>
              </a:rPr>
              <a:t>IntentService</a:t>
            </a:r>
            <a:endParaRPr lang="en-US" sz="2400" dirty="0" smtClean="0">
              <a:solidFill>
                <a:schemeClr val="bg2"/>
              </a:solidFill>
            </a:endParaRPr>
          </a:p>
          <a:p>
            <a:endParaRPr lang="en-US" sz="2000" dirty="0" smtClean="0">
              <a:solidFill>
                <a:schemeClr val="bg2"/>
              </a:solidFill>
            </a:endParaRPr>
          </a:p>
          <a:p>
            <a:r>
              <a:rPr lang="en-US" sz="2000" dirty="0" smtClean="0">
                <a:solidFill>
                  <a:schemeClr val="bg2"/>
                </a:solidFill>
              </a:rPr>
              <a:t>  --</a:t>
            </a:r>
            <a:r>
              <a:rPr lang="en-US" sz="2000" dirty="0" smtClean="0">
                <a:solidFill>
                  <a:srgbClr val="FF0000"/>
                </a:solidFill>
              </a:rPr>
              <a:t>Subclass</a:t>
            </a:r>
            <a:r>
              <a:rPr lang="en-US" sz="2000" dirty="0" smtClean="0">
                <a:solidFill>
                  <a:schemeClr val="bg2"/>
                </a:solidFill>
              </a:rPr>
              <a:t> of </a:t>
            </a:r>
            <a:r>
              <a:rPr lang="en-US" sz="2000" b="1" dirty="0" smtClean="0">
                <a:solidFill>
                  <a:schemeClr val="bg2"/>
                </a:solidFill>
                <a:hlinkClick r:id="rId3"/>
              </a:rPr>
              <a:t>Service</a:t>
            </a:r>
            <a:r>
              <a:rPr lang="en-US" sz="2000" dirty="0" smtClean="0">
                <a:solidFill>
                  <a:schemeClr val="bg2"/>
                </a:solidFill>
              </a:rPr>
              <a:t> </a:t>
            </a:r>
          </a:p>
          <a:p>
            <a:endParaRPr lang="en-US" sz="2000" dirty="0" smtClean="0">
              <a:solidFill>
                <a:schemeClr val="bg2"/>
              </a:solidFill>
            </a:endParaRPr>
          </a:p>
          <a:p>
            <a:r>
              <a:rPr lang="en-US" sz="2000" dirty="0" smtClean="0">
                <a:solidFill>
                  <a:schemeClr val="bg2"/>
                </a:solidFill>
              </a:rPr>
              <a:t>  </a:t>
            </a:r>
            <a:r>
              <a:rPr lang="en-US" sz="2000" dirty="0" smtClean="0">
                <a:solidFill>
                  <a:schemeClr val="bg2"/>
                </a:solidFill>
              </a:rPr>
              <a:t>--</a:t>
            </a:r>
            <a:r>
              <a:rPr lang="en-US" sz="2000" dirty="0" smtClean="0">
                <a:solidFill>
                  <a:srgbClr val="FF0000"/>
                </a:solidFill>
              </a:rPr>
              <a:t>Do NOT need </a:t>
            </a:r>
            <a:r>
              <a:rPr lang="en-US" sz="2000" dirty="0" smtClean="0">
                <a:solidFill>
                  <a:schemeClr val="bg2"/>
                </a:solidFill>
              </a:rPr>
              <a:t>the worker thread (built-in)</a:t>
            </a:r>
            <a:endParaRPr lang="en-US" sz="2000" dirty="0" smtClean="0">
              <a:solidFill>
                <a:schemeClr val="bg2"/>
              </a:solidFill>
            </a:endParaRPr>
          </a:p>
          <a:p>
            <a:endParaRPr lang="en-US" sz="2000" dirty="0" smtClean="0">
              <a:solidFill>
                <a:schemeClr val="bg2"/>
              </a:solidFill>
            </a:endParaRPr>
          </a:p>
          <a:p>
            <a:r>
              <a:rPr lang="en-US" sz="2000" dirty="0" smtClean="0">
                <a:solidFill>
                  <a:schemeClr val="bg2"/>
                </a:solidFill>
              </a:rPr>
              <a:t>  </a:t>
            </a:r>
            <a:r>
              <a:rPr lang="en-US" sz="2000" dirty="0" smtClean="0">
                <a:solidFill>
                  <a:schemeClr val="bg2"/>
                </a:solidFill>
              </a:rPr>
              <a:t>--</a:t>
            </a:r>
            <a:r>
              <a:rPr lang="en-US" sz="2000" dirty="0" smtClean="0">
                <a:solidFill>
                  <a:srgbClr val="FF00FF"/>
                </a:solidFill>
              </a:rPr>
              <a:t>NOT Bound Service</a:t>
            </a:r>
            <a:r>
              <a:rPr lang="en-US" sz="2000" dirty="0" smtClean="0">
                <a:solidFill>
                  <a:schemeClr val="bg2"/>
                </a:solidFill>
              </a:rPr>
              <a:t> </a:t>
            </a:r>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Started </a:t>
            </a:r>
            <a:r>
              <a:rPr lang="en-US" dirty="0" smtClean="0"/>
              <a:t>Service </a:t>
            </a:r>
            <a:r>
              <a:rPr lang="en-US" dirty="0" smtClean="0"/>
              <a:t>@ Opt1</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23862" y="1137592"/>
            <a:ext cx="5915153" cy="5539749"/>
          </a:xfrm>
          <a:prstGeom prst="rect">
            <a:avLst/>
          </a:prstGeom>
          <a:noFill/>
          <a:ln w="9525">
            <a:noFill/>
            <a:miter lim="800000"/>
            <a:headEnd/>
            <a:tailEnd/>
          </a:ln>
        </p:spPr>
      </p:pic>
      <p:sp>
        <p:nvSpPr>
          <p:cNvPr id="7" name="Rectangle 6"/>
          <p:cNvSpPr/>
          <p:nvPr/>
        </p:nvSpPr>
        <p:spPr>
          <a:xfrm>
            <a:off x="827902" y="3422819"/>
            <a:ext cx="5462419" cy="3100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443268" y="4123036"/>
            <a:ext cx="3284722" cy="860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Stop service after method </a:t>
            </a:r>
            <a:r>
              <a:rPr lang="en-US" sz="2000" dirty="0" smtClean="0"/>
              <a:t>returns immediately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Started Service @ </a:t>
            </a:r>
            <a:r>
              <a:rPr lang="en-US" dirty="0" smtClean="0"/>
              <a:t>Opt2</a:t>
            </a:r>
            <a:endParaRPr lang="en-US" dirty="0"/>
          </a:p>
        </p:txBody>
      </p:sp>
      <p:sp>
        <p:nvSpPr>
          <p:cNvPr id="4" name="TextBox 3"/>
          <p:cNvSpPr txBox="1"/>
          <p:nvPr/>
        </p:nvSpPr>
        <p:spPr>
          <a:xfrm>
            <a:off x="430826" y="2145856"/>
            <a:ext cx="8215952" cy="2308324"/>
          </a:xfrm>
          <a:prstGeom prst="rect">
            <a:avLst/>
          </a:prstGeom>
          <a:noFill/>
        </p:spPr>
        <p:txBody>
          <a:bodyPr wrap="square" rtlCol="0">
            <a:spAutoFit/>
          </a:bodyPr>
          <a:lstStyle/>
          <a:p>
            <a:r>
              <a:rPr lang="en-US" sz="2400" dirty="0" smtClean="0">
                <a:solidFill>
                  <a:schemeClr val="bg2"/>
                </a:solidFill>
                <a:hlinkClick r:id="rId2"/>
              </a:rPr>
              <a:t>Service</a:t>
            </a:r>
            <a:endParaRPr lang="en-US" sz="2400" dirty="0" smtClean="0">
              <a:solidFill>
                <a:schemeClr val="bg2"/>
              </a:solidFill>
            </a:endParaRPr>
          </a:p>
          <a:p>
            <a:endParaRPr lang="en-US" sz="2000" dirty="0" smtClean="0">
              <a:solidFill>
                <a:schemeClr val="bg2"/>
              </a:solidFill>
            </a:endParaRPr>
          </a:p>
          <a:p>
            <a:r>
              <a:rPr lang="en-US" sz="2000" dirty="0" smtClean="0">
                <a:solidFill>
                  <a:schemeClr val="bg2"/>
                </a:solidFill>
              </a:rPr>
              <a:t>  --</a:t>
            </a:r>
            <a:r>
              <a:rPr lang="en-US" sz="2000" dirty="0" smtClean="0">
                <a:solidFill>
                  <a:srgbClr val="FF0000"/>
                </a:solidFill>
              </a:rPr>
              <a:t>Parent class</a:t>
            </a:r>
            <a:r>
              <a:rPr lang="en-US" sz="2000" dirty="0" smtClean="0">
                <a:solidFill>
                  <a:schemeClr val="bg2"/>
                </a:solidFill>
              </a:rPr>
              <a:t> of </a:t>
            </a:r>
            <a:r>
              <a:rPr lang="en-US" sz="2000" b="1" dirty="0" smtClean="0">
                <a:solidFill>
                  <a:schemeClr val="bg2"/>
                </a:solidFill>
                <a:hlinkClick r:id="rId3"/>
              </a:rPr>
              <a:t>IntentService</a:t>
            </a:r>
            <a:r>
              <a:rPr lang="en-US" sz="2000" dirty="0" smtClean="0">
                <a:solidFill>
                  <a:schemeClr val="bg2"/>
                </a:solidFill>
              </a:rPr>
              <a:t> </a:t>
            </a:r>
          </a:p>
          <a:p>
            <a:endParaRPr lang="en-US" sz="2000" dirty="0" smtClean="0">
              <a:solidFill>
                <a:schemeClr val="bg2"/>
              </a:solidFill>
            </a:endParaRPr>
          </a:p>
          <a:p>
            <a:r>
              <a:rPr lang="en-US" sz="2000" dirty="0" smtClean="0">
                <a:solidFill>
                  <a:schemeClr val="bg2"/>
                </a:solidFill>
              </a:rPr>
              <a:t>  </a:t>
            </a:r>
            <a:r>
              <a:rPr lang="en-US" sz="2000" dirty="0" smtClean="0">
                <a:solidFill>
                  <a:schemeClr val="bg2"/>
                </a:solidFill>
              </a:rPr>
              <a:t>--</a:t>
            </a:r>
            <a:r>
              <a:rPr lang="en-US" sz="2000" dirty="0" smtClean="0">
                <a:solidFill>
                  <a:srgbClr val="FF0000"/>
                </a:solidFill>
              </a:rPr>
              <a:t>Need</a:t>
            </a:r>
            <a:r>
              <a:rPr lang="en-US" sz="2000" dirty="0" smtClean="0">
                <a:solidFill>
                  <a:schemeClr val="bg2"/>
                </a:solidFill>
              </a:rPr>
              <a:t> to create worker thread</a:t>
            </a:r>
            <a:endParaRPr lang="en-US" sz="2000" dirty="0" smtClean="0">
              <a:solidFill>
                <a:schemeClr val="bg2"/>
              </a:solidFill>
            </a:endParaRPr>
          </a:p>
          <a:p>
            <a:endParaRPr lang="en-US" sz="2000" dirty="0" smtClean="0">
              <a:solidFill>
                <a:schemeClr val="bg2"/>
              </a:solidFill>
            </a:endParaRPr>
          </a:p>
          <a:p>
            <a:r>
              <a:rPr lang="en-US" sz="2000" dirty="0" smtClean="0">
                <a:solidFill>
                  <a:schemeClr val="bg2"/>
                </a:solidFill>
              </a:rPr>
              <a:t>  </a:t>
            </a:r>
            <a:r>
              <a:rPr lang="en-US" sz="2000" dirty="0" smtClean="0">
                <a:solidFill>
                  <a:schemeClr val="bg2"/>
                </a:solidFill>
              </a:rPr>
              <a:t>--</a:t>
            </a:r>
            <a:r>
              <a:rPr lang="en-US" sz="2000" dirty="0" smtClean="0">
                <a:solidFill>
                  <a:srgbClr val="FF00FF"/>
                </a:solidFill>
              </a:rPr>
              <a:t>NOT Bound Service </a:t>
            </a:r>
            <a:endParaRPr lang="en-US" sz="2000" dirty="0" smtClean="0">
              <a:solidFill>
                <a:srgbClr val="FF00FF"/>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Started </a:t>
            </a:r>
            <a:r>
              <a:rPr lang="en-US" dirty="0" smtClean="0"/>
              <a:t>Service @ </a:t>
            </a:r>
            <a:r>
              <a:rPr lang="en-US" dirty="0" smtClean="0"/>
              <a:t>Opt2</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617456" y="775695"/>
            <a:ext cx="4463504" cy="4164227"/>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72992" y="1122468"/>
            <a:ext cx="4376855" cy="5352473"/>
          </a:xfrm>
          <a:prstGeom prst="rect">
            <a:avLst/>
          </a:prstGeom>
          <a:noFill/>
          <a:ln w="9525">
            <a:noFill/>
            <a:miter lim="800000"/>
            <a:headEnd/>
            <a:tailEnd/>
          </a:ln>
        </p:spPr>
      </p:pic>
      <p:sp>
        <p:nvSpPr>
          <p:cNvPr id="10" name="Rectangle 9"/>
          <p:cNvSpPr/>
          <p:nvPr/>
        </p:nvSpPr>
        <p:spPr>
          <a:xfrm>
            <a:off x="5420648" y="726267"/>
            <a:ext cx="1742303" cy="222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20563" y="1907059"/>
            <a:ext cx="774356" cy="131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66583" y="2195382"/>
            <a:ext cx="856735" cy="152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60388" y="2582562"/>
            <a:ext cx="1050326" cy="14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61069" y="2734962"/>
            <a:ext cx="774358" cy="131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60225" y="1562408"/>
            <a:ext cx="822960" cy="131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45863" y="3262184"/>
            <a:ext cx="446243" cy="14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77793" y="4209535"/>
            <a:ext cx="1738185" cy="119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17208" y="2332645"/>
            <a:ext cx="1738185" cy="119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194106" y="4478602"/>
            <a:ext cx="1252153"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75036" y="5128054"/>
            <a:ext cx="370705" cy="123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24247" y="5292810"/>
            <a:ext cx="2430164" cy="255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endCxn id="21" idx="1"/>
          </p:cNvCxnSpPr>
          <p:nvPr/>
        </p:nvCxnSpPr>
        <p:spPr>
          <a:xfrm flipV="1">
            <a:off x="2078966" y="2392369"/>
            <a:ext cx="3638242" cy="180869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3126259" y="3995349"/>
            <a:ext cx="1454367" cy="453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Send </a:t>
            </a:r>
            <a:r>
              <a:rPr lang="en-US" sz="1200" dirty="0" err="1" smtClean="0"/>
              <a:t>msg</a:t>
            </a:r>
            <a:r>
              <a:rPr lang="en-US" sz="1200" dirty="0" smtClean="0"/>
              <a:t> to the </a:t>
            </a:r>
            <a:r>
              <a:rPr lang="en-US" sz="1200" dirty="0" smtClean="0"/>
              <a:t>thread </a:t>
            </a:r>
            <a:r>
              <a:rPr lang="en-US" sz="1200" dirty="0" smtClean="0"/>
              <a:t>handler</a:t>
            </a:r>
            <a:endParaRPr lang="en-US" sz="1200" dirty="0"/>
          </a:p>
        </p:txBody>
      </p:sp>
      <p:sp>
        <p:nvSpPr>
          <p:cNvPr id="29" name="Rounded Rectangle 28"/>
          <p:cNvSpPr/>
          <p:nvPr/>
        </p:nvSpPr>
        <p:spPr>
          <a:xfrm>
            <a:off x="2772032" y="2071815"/>
            <a:ext cx="182880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New worker thread</a:t>
            </a:r>
            <a:endParaRPr lang="en-US" sz="1200" dirty="0"/>
          </a:p>
        </p:txBody>
      </p:sp>
      <p:pic>
        <p:nvPicPr>
          <p:cNvPr id="4100" name="Picture 4"/>
          <p:cNvPicPr>
            <a:picLocks noChangeAspect="1" noChangeArrowheads="1"/>
          </p:cNvPicPr>
          <p:nvPr/>
        </p:nvPicPr>
        <p:blipFill>
          <a:blip r:embed="rId4" cstate="print"/>
          <a:srcRect/>
          <a:stretch>
            <a:fillRect/>
          </a:stretch>
        </p:blipFill>
        <p:spPr bwMode="auto">
          <a:xfrm>
            <a:off x="4529138" y="5679354"/>
            <a:ext cx="3743325" cy="466725"/>
          </a:xfrm>
          <a:prstGeom prst="rect">
            <a:avLst/>
          </a:prstGeom>
          <a:noFill/>
          <a:ln w="9525">
            <a:noFill/>
            <a:miter lim="800000"/>
            <a:headEnd/>
            <a:tailEnd/>
          </a:ln>
        </p:spPr>
      </p:pic>
      <p:sp>
        <p:nvSpPr>
          <p:cNvPr id="31" name="Rounded Rectangle 30"/>
          <p:cNvSpPr/>
          <p:nvPr/>
        </p:nvSpPr>
        <p:spPr>
          <a:xfrm>
            <a:off x="4563760" y="6149551"/>
            <a:ext cx="3657600" cy="453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the </a:t>
            </a:r>
            <a:r>
              <a:rPr lang="en-US" sz="1200" dirty="0" smtClean="0"/>
              <a:t>system first calls onCreate(), then calls onStartCommand()</a:t>
            </a:r>
            <a:endParaRPr lang="en-US" sz="1200" dirty="0"/>
          </a:p>
        </p:txBody>
      </p:sp>
      <p:sp>
        <p:nvSpPr>
          <p:cNvPr id="32" name="Rounded Rectangle 31"/>
          <p:cNvSpPr/>
          <p:nvPr/>
        </p:nvSpPr>
        <p:spPr>
          <a:xfrm>
            <a:off x="1696993" y="5556419"/>
            <a:ext cx="2651760" cy="453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Service only can be communicated with other components of same app</a:t>
            </a:r>
            <a:endParaRPr lang="en-US" sz="1200" dirty="0"/>
          </a:p>
        </p:txBody>
      </p:sp>
      <p:sp>
        <p:nvSpPr>
          <p:cNvPr id="33" name="Rounded Rectangle 32"/>
          <p:cNvSpPr/>
          <p:nvPr/>
        </p:nvSpPr>
        <p:spPr>
          <a:xfrm>
            <a:off x="5781868" y="4727297"/>
            <a:ext cx="2197566" cy="56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Stop the service according to request ID</a:t>
            </a:r>
            <a:endParaRPr lang="en-US" sz="1200" dirty="0"/>
          </a:p>
        </p:txBody>
      </p:sp>
      <p:sp>
        <p:nvSpPr>
          <p:cNvPr id="30" name="Rounded Rectangle 29"/>
          <p:cNvSpPr/>
          <p:nvPr/>
        </p:nvSpPr>
        <p:spPr>
          <a:xfrm>
            <a:off x="2743277" y="2828064"/>
            <a:ext cx="182880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New </a:t>
            </a:r>
            <a:r>
              <a:rPr lang="en-US" sz="1200" dirty="0" smtClean="0"/>
              <a:t>threa</a:t>
            </a:r>
            <a:r>
              <a:rPr lang="en-US" sz="1200" dirty="0" smtClean="0"/>
              <a:t>d handler</a:t>
            </a:r>
            <a:endParaRPr lang="en-US" sz="1200" dirty="0"/>
          </a:p>
        </p:txBody>
      </p:sp>
      <p:sp>
        <p:nvSpPr>
          <p:cNvPr id="35" name="Rectangle 34"/>
          <p:cNvSpPr/>
          <p:nvPr/>
        </p:nvSpPr>
        <p:spPr>
          <a:xfrm>
            <a:off x="6768231" y="5760597"/>
            <a:ext cx="1271587" cy="157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hape 36"/>
          <p:cNvCxnSpPr>
            <a:stCxn id="10" idx="3"/>
          </p:cNvCxnSpPr>
          <p:nvPr/>
        </p:nvCxnSpPr>
        <p:spPr>
          <a:xfrm>
            <a:off x="7162951" y="837478"/>
            <a:ext cx="902747" cy="4985352"/>
          </a:xfrm>
          <a:prstGeom prst="bentConnector2">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linds(horizontal)">
                                      <p:cBhvr>
                                        <p:cTn id="7" dur="500"/>
                                        <p:tgtEl>
                                          <p:spTgt spid="410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linds(horizontal)">
                                      <p:cBhvr>
                                        <p:cTn id="49" dur="500"/>
                                        <p:tgtEl>
                                          <p:spTgt spid="2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linds(horizont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linds(horizontal)">
                                      <p:cBhvr>
                                        <p:cTn id="66" dur="500"/>
                                        <p:tgtEl>
                                          <p:spTgt spid="33"/>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blinds(horizontal)">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linds(horizontal)">
                                      <p:cBhvr>
                                        <p:cTn id="74" dur="500"/>
                                        <p:tgtEl>
                                          <p:spTgt spid="23"/>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blinds(horizontal)">
                                      <p:cBhvr>
                                        <p:cTn id="77" dur="500"/>
                                        <p:tgtEl>
                                          <p:spTgt spid="24"/>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7" grpId="0" animBg="1"/>
      <p:bldP spid="18" grpId="0" animBg="1"/>
      <p:bldP spid="20" grpId="0" animBg="1"/>
      <p:bldP spid="21" grpId="0" animBg="1"/>
      <p:bldP spid="22" grpId="0" animBg="1"/>
      <p:bldP spid="23" grpId="0" animBg="1"/>
      <p:bldP spid="24" grpId="0" animBg="1"/>
      <p:bldP spid="28" grpId="0" animBg="1"/>
      <p:bldP spid="31" grpId="0" animBg="1"/>
      <p:bldP spid="32" grpId="0" animBg="1"/>
      <p:bldP spid="33" grpId="0" animBg="1"/>
      <p:bldP spid="30"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Bound Service</a:t>
            </a:r>
            <a:endParaRPr lang="en-US" dirty="0"/>
          </a:p>
        </p:txBody>
      </p:sp>
      <p:sp>
        <p:nvSpPr>
          <p:cNvPr id="4" name="TextBox 3"/>
          <p:cNvSpPr txBox="1"/>
          <p:nvPr/>
        </p:nvSpPr>
        <p:spPr>
          <a:xfrm>
            <a:off x="443183" y="1392079"/>
            <a:ext cx="8215952" cy="4401205"/>
          </a:xfrm>
          <a:prstGeom prst="rect">
            <a:avLst/>
          </a:prstGeom>
          <a:noFill/>
        </p:spPr>
        <p:txBody>
          <a:bodyPr wrap="square" rtlCol="0">
            <a:spAutoFit/>
          </a:bodyPr>
          <a:lstStyle/>
          <a:p>
            <a:r>
              <a:rPr lang="en-US" sz="2000" dirty="0" smtClean="0">
                <a:solidFill>
                  <a:schemeClr val="bg2"/>
                </a:solidFill>
              </a:rPr>
              <a:t>It can be applied as </a:t>
            </a:r>
            <a:r>
              <a:rPr lang="en-US" sz="2000" dirty="0" smtClean="0">
                <a:solidFill>
                  <a:srgbClr val="FF0000"/>
                </a:solidFill>
              </a:rPr>
              <a:t>Local service </a:t>
            </a:r>
            <a:r>
              <a:rPr lang="en-US" sz="2000" i="1" dirty="0" smtClean="0">
                <a:solidFill>
                  <a:srgbClr val="7030A0"/>
                </a:solidFill>
              </a:rPr>
              <a:t>upon local binder </a:t>
            </a:r>
            <a:r>
              <a:rPr lang="en-US" sz="2000" dirty="0" smtClean="0">
                <a:solidFill>
                  <a:schemeClr val="bg2"/>
                </a:solidFill>
              </a:rPr>
              <a:t>or</a:t>
            </a:r>
            <a:r>
              <a:rPr lang="en-US" sz="2000" dirty="0" smtClean="0">
                <a:solidFill>
                  <a:srgbClr val="FF0000"/>
                </a:solidFill>
              </a:rPr>
              <a:t> </a:t>
            </a:r>
            <a:r>
              <a:rPr lang="en-US" sz="2000" dirty="0" smtClean="0">
                <a:solidFill>
                  <a:srgbClr val="FF0000"/>
                </a:solidFill>
              </a:rPr>
              <a:t>Remote service (IPC</a:t>
            </a:r>
            <a:r>
              <a:rPr lang="en-US" sz="2000" dirty="0" smtClean="0">
                <a:solidFill>
                  <a:srgbClr val="FF0000"/>
                </a:solidFill>
              </a:rPr>
              <a:t>) </a:t>
            </a:r>
            <a:r>
              <a:rPr lang="en-US" sz="2000" i="1" dirty="0" smtClean="0">
                <a:solidFill>
                  <a:srgbClr val="7030A0"/>
                </a:solidFill>
              </a:rPr>
              <a:t>upon Messenger or AIDL</a:t>
            </a:r>
            <a:endParaRPr lang="en-US" sz="2000" i="1" dirty="0" smtClean="0">
              <a:solidFill>
                <a:srgbClr val="7030A0"/>
              </a:solidFill>
            </a:endParaRPr>
          </a:p>
          <a:p>
            <a:endParaRPr lang="en-US" sz="2000" dirty="0" smtClean="0">
              <a:solidFill>
                <a:schemeClr val="bg2"/>
              </a:solidFill>
            </a:endParaRPr>
          </a:p>
          <a:p>
            <a:r>
              <a:rPr lang="en-US" sz="2000" dirty="0" smtClean="0">
                <a:solidFill>
                  <a:schemeClr val="bg2"/>
                </a:solidFill>
              </a:rPr>
              <a:t>In case of IPC:</a:t>
            </a:r>
          </a:p>
          <a:p>
            <a:r>
              <a:rPr lang="en-US" sz="2000" dirty="0" smtClean="0">
                <a:solidFill>
                  <a:schemeClr val="bg2"/>
                </a:solidFill>
              </a:rPr>
              <a:t>--handle requests </a:t>
            </a:r>
            <a:r>
              <a:rPr lang="en-US" sz="2000" dirty="0" smtClean="0">
                <a:solidFill>
                  <a:srgbClr val="FF0000"/>
                </a:solidFill>
              </a:rPr>
              <a:t>in a </a:t>
            </a:r>
            <a:r>
              <a:rPr lang="en-US" sz="2000" dirty="0" smtClean="0">
                <a:solidFill>
                  <a:srgbClr val="FF0000"/>
                </a:solidFill>
              </a:rPr>
              <a:t>msg. queue</a:t>
            </a:r>
            <a:r>
              <a:rPr lang="en-US" sz="2000" dirty="0" smtClean="0">
                <a:solidFill>
                  <a:schemeClr val="bg2"/>
                </a:solidFill>
              </a:rPr>
              <a:t> by single threading (Messenger)</a:t>
            </a:r>
          </a:p>
          <a:p>
            <a:r>
              <a:rPr lang="en-US" sz="2000" dirty="0" smtClean="0">
                <a:solidFill>
                  <a:schemeClr val="bg2"/>
                </a:solidFill>
              </a:rPr>
              <a:t>--handle requests </a:t>
            </a:r>
            <a:r>
              <a:rPr lang="en-US" sz="2000" dirty="0" smtClean="0">
                <a:solidFill>
                  <a:srgbClr val="FF0000"/>
                </a:solidFill>
              </a:rPr>
              <a:t>simultaneously </a:t>
            </a:r>
            <a:r>
              <a:rPr lang="en-US" sz="2000" dirty="0" smtClean="0">
                <a:solidFill>
                  <a:schemeClr val="bg2"/>
                </a:solidFill>
              </a:rPr>
              <a:t>by multi threading (AIDL)</a:t>
            </a:r>
          </a:p>
          <a:p>
            <a:endParaRPr lang="en-US" sz="2000" dirty="0" smtClean="0">
              <a:solidFill>
                <a:srgbClr val="FF0000"/>
              </a:solidFill>
            </a:endParaRPr>
          </a:p>
          <a:p>
            <a:r>
              <a:rPr lang="en-US" sz="2000" dirty="0" smtClean="0">
                <a:solidFill>
                  <a:schemeClr val="bg2"/>
                </a:solidFill>
              </a:rPr>
              <a:t>Lifecycle of Bound Service:</a:t>
            </a:r>
            <a:endParaRPr lang="en-US" sz="2000" dirty="0" smtClean="0">
              <a:solidFill>
                <a:schemeClr val="bg2"/>
              </a:solidFill>
            </a:endParaRPr>
          </a:p>
          <a:p>
            <a:r>
              <a:rPr lang="en-US" sz="2000" dirty="0" smtClean="0">
                <a:solidFill>
                  <a:schemeClr val="bg2"/>
                </a:solidFill>
              </a:rPr>
              <a:t>--</a:t>
            </a:r>
            <a:r>
              <a:rPr lang="en-US" sz="2000" dirty="0" smtClean="0">
                <a:solidFill>
                  <a:schemeClr val="bg2"/>
                </a:solidFill>
              </a:rPr>
              <a:t>Typically lives </a:t>
            </a:r>
            <a:r>
              <a:rPr lang="en-US" sz="2000" dirty="0" smtClean="0">
                <a:solidFill>
                  <a:srgbClr val="FF0000"/>
                </a:solidFill>
              </a:rPr>
              <a:t>ONLY</a:t>
            </a:r>
            <a:r>
              <a:rPr lang="en-US" sz="2000" dirty="0" smtClean="0">
                <a:solidFill>
                  <a:schemeClr val="bg2"/>
                </a:solidFill>
              </a:rPr>
              <a:t> while it serves </a:t>
            </a:r>
            <a:r>
              <a:rPr lang="en-US" sz="2000" dirty="0" smtClean="0">
                <a:solidFill>
                  <a:schemeClr val="bg2"/>
                </a:solidFill>
              </a:rPr>
              <a:t>others so it </a:t>
            </a:r>
            <a:r>
              <a:rPr lang="en-US" sz="2000" dirty="0" smtClean="0">
                <a:solidFill>
                  <a:schemeClr val="bg2"/>
                </a:solidFill>
              </a:rPr>
              <a:t>does </a:t>
            </a:r>
            <a:r>
              <a:rPr lang="en-US" sz="2000" dirty="0" smtClean="0">
                <a:solidFill>
                  <a:srgbClr val="FF0000"/>
                </a:solidFill>
              </a:rPr>
              <a:t>NOT</a:t>
            </a:r>
            <a:r>
              <a:rPr lang="en-US" sz="2000" dirty="0" smtClean="0">
                <a:solidFill>
                  <a:schemeClr val="bg2"/>
                </a:solidFill>
              </a:rPr>
              <a:t> run in the background </a:t>
            </a:r>
            <a:r>
              <a:rPr lang="en-US" sz="2000" dirty="0" smtClean="0">
                <a:solidFill>
                  <a:srgbClr val="FF0000"/>
                </a:solidFill>
              </a:rPr>
              <a:t>indefinitely</a:t>
            </a:r>
            <a:r>
              <a:rPr lang="en-US" sz="2000" dirty="0" smtClean="0">
                <a:solidFill>
                  <a:schemeClr val="bg2"/>
                </a:solidFill>
              </a:rPr>
              <a:t>, the system destroys the service when no clients bound to the service, after clients unbind service from server</a:t>
            </a:r>
          </a:p>
          <a:p>
            <a:endParaRPr lang="en-US" sz="2000" dirty="0" smtClean="0">
              <a:solidFill>
                <a:schemeClr val="bg2"/>
              </a:solidFill>
            </a:endParaRPr>
          </a:p>
          <a:p>
            <a:r>
              <a:rPr lang="en-US" sz="2000" dirty="0" smtClean="0">
                <a:solidFill>
                  <a:schemeClr val="bg2"/>
                </a:solidFill>
              </a:rPr>
              <a:t>Use Case: </a:t>
            </a:r>
          </a:p>
          <a:p>
            <a:r>
              <a:rPr lang="en-US" sz="2000" dirty="0" smtClean="0">
                <a:solidFill>
                  <a:schemeClr val="bg2"/>
                </a:solidFill>
              </a:rPr>
              <a:t>--</a:t>
            </a:r>
            <a:r>
              <a:rPr lang="en-US" sz="2000" dirty="0" smtClean="0">
                <a:solidFill>
                  <a:srgbClr val="FF0000"/>
                </a:solidFill>
              </a:rPr>
              <a:t>Client / Server</a:t>
            </a:r>
            <a:endParaRPr lang="en-US" sz="2000" dirty="0" smtClean="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 </a:t>
            </a:r>
            <a:r>
              <a:rPr lang="en-US" dirty="0" smtClean="0"/>
              <a:t>Service Lifecycle </a:t>
            </a:r>
            <a:r>
              <a:rPr lang="en-US" dirty="0" smtClean="0"/>
              <a:t>Management</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203737" y="1363235"/>
            <a:ext cx="4896110" cy="5213641"/>
          </a:xfrm>
          <a:prstGeom prst="rect">
            <a:avLst/>
          </a:prstGeom>
          <a:noFill/>
          <a:ln w="9525">
            <a:noFill/>
            <a:miter lim="800000"/>
            <a:headEnd/>
            <a:tailEnd/>
          </a:ln>
        </p:spPr>
      </p:pic>
      <p:sp>
        <p:nvSpPr>
          <p:cNvPr id="5" name="TextBox 4"/>
          <p:cNvSpPr txBox="1"/>
          <p:nvPr/>
        </p:nvSpPr>
        <p:spPr>
          <a:xfrm>
            <a:off x="5391508" y="4981129"/>
            <a:ext cx="3545458" cy="830997"/>
          </a:xfrm>
          <a:prstGeom prst="rect">
            <a:avLst/>
          </a:prstGeom>
          <a:noFill/>
          <a:ln>
            <a:solidFill>
              <a:schemeClr val="bg1"/>
            </a:solidFill>
          </a:ln>
        </p:spPr>
        <p:txBody>
          <a:bodyPr wrap="square" rtlCol="0">
            <a:spAutoFit/>
          </a:bodyPr>
          <a:lstStyle/>
          <a:p>
            <a:r>
              <a:rPr lang="en-US" sz="1600" dirty="0" smtClean="0">
                <a:solidFill>
                  <a:srgbClr val="FF0000"/>
                </a:solidFill>
              </a:rPr>
              <a:t>Set </a:t>
            </a:r>
            <a:r>
              <a:rPr lang="en-US" sz="1600" dirty="0" err="1" smtClean="0">
                <a:solidFill>
                  <a:srgbClr val="FF0000"/>
                </a:solidFill>
                <a:hlinkClick r:id="rId3"/>
              </a:rPr>
              <a:t>onUnbind</a:t>
            </a:r>
            <a:r>
              <a:rPr lang="en-US" sz="1600" dirty="0" smtClean="0">
                <a:solidFill>
                  <a:srgbClr val="FF0000"/>
                </a:solidFill>
                <a:hlinkClick r:id="rId3"/>
              </a:rPr>
              <a:t>()</a:t>
            </a:r>
            <a:r>
              <a:rPr lang="en-US" sz="1600" dirty="0" smtClean="0">
                <a:solidFill>
                  <a:srgbClr val="FF0000"/>
                </a:solidFill>
              </a:rPr>
              <a:t> return TRUE </a:t>
            </a:r>
            <a:r>
              <a:rPr lang="en-US" sz="1600" dirty="0" smtClean="0">
                <a:solidFill>
                  <a:schemeClr val="bg2"/>
                </a:solidFill>
              </a:rPr>
              <a:t>will result in </a:t>
            </a:r>
            <a:r>
              <a:rPr lang="en-US" sz="1600" dirty="0" err="1" smtClean="0">
                <a:solidFill>
                  <a:schemeClr val="bg2"/>
                </a:solidFill>
                <a:hlinkClick r:id="rId3"/>
              </a:rPr>
              <a:t>onRebind</a:t>
            </a:r>
            <a:r>
              <a:rPr lang="en-US" sz="1600" dirty="0" smtClean="0">
                <a:solidFill>
                  <a:schemeClr val="bg2"/>
                </a:solidFill>
                <a:hlinkClick r:id="rId3"/>
              </a:rPr>
              <a:t>()</a:t>
            </a:r>
            <a:r>
              <a:rPr lang="en-US" sz="1600" dirty="0" smtClean="0">
                <a:solidFill>
                  <a:schemeClr val="bg2"/>
                </a:solidFill>
              </a:rPr>
              <a:t> will be called in next time when client bind service</a:t>
            </a:r>
          </a:p>
        </p:txBody>
      </p:sp>
      <p:pic>
        <p:nvPicPr>
          <p:cNvPr id="6147" name="Picture 3"/>
          <p:cNvPicPr>
            <a:picLocks noChangeAspect="1" noChangeArrowheads="1"/>
          </p:cNvPicPr>
          <p:nvPr/>
        </p:nvPicPr>
        <p:blipFill>
          <a:blip r:embed="rId4" cstate="print"/>
          <a:srcRect/>
          <a:stretch>
            <a:fillRect/>
          </a:stretch>
        </p:blipFill>
        <p:spPr bwMode="auto">
          <a:xfrm>
            <a:off x="5165655" y="2096527"/>
            <a:ext cx="3904206" cy="2328824"/>
          </a:xfrm>
          <a:prstGeom prst="rect">
            <a:avLst/>
          </a:prstGeom>
          <a:noFill/>
          <a:ln w="9525">
            <a:noFill/>
            <a:miter lim="800000"/>
            <a:headEnd/>
            <a:tailEnd/>
          </a:ln>
        </p:spPr>
      </p:pic>
      <p:sp>
        <p:nvSpPr>
          <p:cNvPr id="6" name="Rectangle 5"/>
          <p:cNvSpPr/>
          <p:nvPr/>
        </p:nvSpPr>
        <p:spPr>
          <a:xfrm>
            <a:off x="5568312" y="2557691"/>
            <a:ext cx="856735" cy="152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13678" y="3322566"/>
            <a:ext cx="1301190" cy="188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 </a:t>
            </a:r>
            <a:r>
              <a:rPr lang="en-US" dirty="0" smtClean="0"/>
              <a:t>Service </a:t>
            </a:r>
            <a:r>
              <a:rPr lang="en-US" dirty="0" smtClean="0"/>
              <a:t>@ Binder</a:t>
            </a:r>
            <a:endParaRPr lang="en-US" dirty="0"/>
          </a:p>
        </p:txBody>
      </p:sp>
      <p:sp>
        <p:nvSpPr>
          <p:cNvPr id="4" name="TextBox 3"/>
          <p:cNvSpPr txBox="1"/>
          <p:nvPr/>
        </p:nvSpPr>
        <p:spPr>
          <a:xfrm>
            <a:off x="418469" y="2316698"/>
            <a:ext cx="8215952" cy="1938992"/>
          </a:xfrm>
          <a:prstGeom prst="rect">
            <a:avLst/>
          </a:prstGeom>
          <a:noFill/>
        </p:spPr>
        <p:txBody>
          <a:bodyPr wrap="square" rtlCol="0">
            <a:spAutoFit/>
          </a:bodyPr>
          <a:lstStyle/>
          <a:p>
            <a:r>
              <a:rPr lang="en-US" sz="2000" dirty="0" smtClean="0">
                <a:solidFill>
                  <a:schemeClr val="bg2"/>
                </a:solidFill>
              </a:rPr>
              <a:t>Extending the </a:t>
            </a:r>
            <a:r>
              <a:rPr lang="en-US" sz="2000" b="1" dirty="0" smtClean="0">
                <a:solidFill>
                  <a:srgbClr val="FF00FF"/>
                </a:solidFill>
              </a:rPr>
              <a:t>Binder</a:t>
            </a:r>
            <a:r>
              <a:rPr lang="en-US" sz="2000" b="1" dirty="0" smtClean="0">
                <a:solidFill>
                  <a:schemeClr val="bg2"/>
                </a:solidFill>
              </a:rPr>
              <a:t> </a:t>
            </a:r>
            <a:r>
              <a:rPr lang="en-US" sz="2000" dirty="0" smtClean="0">
                <a:solidFill>
                  <a:schemeClr val="bg2"/>
                </a:solidFill>
              </a:rPr>
              <a:t>class </a:t>
            </a:r>
            <a:r>
              <a:rPr lang="en-US" sz="1800" dirty="0" smtClean="0">
                <a:solidFill>
                  <a:schemeClr val="bg2"/>
                </a:solidFill>
              </a:rPr>
              <a:t>(Local </a:t>
            </a:r>
            <a:r>
              <a:rPr lang="en-US" sz="1800" dirty="0" smtClean="0">
                <a:solidFill>
                  <a:schemeClr val="bg2"/>
                </a:solidFill>
              </a:rPr>
              <a:t>Service / Same </a:t>
            </a:r>
            <a:r>
              <a:rPr lang="en-US" sz="1800" dirty="0" smtClean="0">
                <a:solidFill>
                  <a:schemeClr val="bg2"/>
                </a:solidFill>
              </a:rPr>
              <a:t>Process)</a:t>
            </a:r>
            <a:r>
              <a:rPr lang="en-US" sz="2000" i="1" dirty="0" smtClean="0">
                <a:solidFill>
                  <a:schemeClr val="bg2"/>
                </a:solidFill>
              </a:rPr>
              <a:t> </a:t>
            </a:r>
          </a:p>
          <a:p>
            <a:r>
              <a:rPr lang="en-US" sz="2000" dirty="0" smtClean="0">
                <a:solidFill>
                  <a:schemeClr val="bg2"/>
                </a:solidFill>
              </a:rPr>
              <a:t>--Service </a:t>
            </a:r>
            <a:r>
              <a:rPr lang="en-US" sz="2000" dirty="0" smtClean="0">
                <a:solidFill>
                  <a:schemeClr val="bg2"/>
                </a:solidFill>
              </a:rPr>
              <a:t>access via </a:t>
            </a:r>
            <a:r>
              <a:rPr lang="en-US" sz="2000" dirty="0" smtClean="0">
                <a:solidFill>
                  <a:schemeClr val="bg2"/>
                </a:solidFill>
              </a:rPr>
              <a:t>service “method”</a:t>
            </a:r>
          </a:p>
          <a:p>
            <a:endParaRPr lang="en-US" sz="2000" dirty="0" smtClean="0">
              <a:solidFill>
                <a:schemeClr val="bg2"/>
              </a:solidFill>
            </a:endParaRPr>
          </a:p>
          <a:p>
            <a:r>
              <a:rPr lang="en-US" sz="2000" dirty="0" smtClean="0">
                <a:solidFill>
                  <a:schemeClr val="bg2"/>
                </a:solidFill>
              </a:rPr>
              <a:t>Key Elements: Local Binder</a:t>
            </a:r>
          </a:p>
          <a:p>
            <a:endParaRPr lang="en-US" sz="2000" dirty="0" smtClean="0">
              <a:solidFill>
                <a:schemeClr val="bg2"/>
              </a:solidFill>
            </a:endParaRPr>
          </a:p>
          <a:p>
            <a:r>
              <a:rPr lang="en-US" sz="2000" dirty="0" smtClean="0">
                <a:solidFill>
                  <a:schemeClr val="bg2"/>
                </a:solidFill>
              </a:rPr>
              <a:t>Use </a:t>
            </a:r>
            <a:r>
              <a:rPr lang="en-US" sz="2000" dirty="0" smtClean="0">
                <a:solidFill>
                  <a:schemeClr val="bg2"/>
                </a:solidFill>
              </a:rPr>
              <a:t>Scenario: Not IPC</a:t>
            </a:r>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Service</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396962" y="1444202"/>
            <a:ext cx="5829300" cy="4686300"/>
          </a:xfrm>
          <a:prstGeom prst="rect">
            <a:avLst/>
          </a:prstGeom>
          <a:noFill/>
          <a:ln w="9525">
            <a:noFill/>
            <a:miter lim="800000"/>
            <a:headEnd/>
            <a:tailEnd/>
          </a:ln>
        </p:spPr>
      </p:pic>
      <p:sp>
        <p:nvSpPr>
          <p:cNvPr id="7" name="Rectangle 6"/>
          <p:cNvSpPr/>
          <p:nvPr/>
        </p:nvSpPr>
        <p:spPr>
          <a:xfrm>
            <a:off x="1536355" y="3179804"/>
            <a:ext cx="792777" cy="2190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94485" y="3727621"/>
            <a:ext cx="1828800" cy="210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0873" y="4786183"/>
            <a:ext cx="1013255"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098324" y="3785285"/>
            <a:ext cx="393192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Return this instance of LocalService so local client can call public methods</a:t>
            </a:r>
            <a:endParaRPr lang="en-US" sz="1600" dirty="0"/>
          </a:p>
        </p:txBody>
      </p:sp>
      <p:sp>
        <p:nvSpPr>
          <p:cNvPr id="12" name="Rounded Rectangle 11"/>
          <p:cNvSpPr/>
          <p:nvPr/>
        </p:nvSpPr>
        <p:spPr>
          <a:xfrm>
            <a:off x="4098324" y="4852085"/>
            <a:ext cx="393192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Return </a:t>
            </a:r>
            <a:r>
              <a:rPr lang="en-US" sz="1600" dirty="0" smtClean="0"/>
              <a:t>binder object (local binder)</a:t>
            </a:r>
            <a:endParaRPr lang="en-US" sz="1600" dirty="0"/>
          </a:p>
        </p:txBody>
      </p:sp>
      <p:sp>
        <p:nvSpPr>
          <p:cNvPr id="13" name="Rectangle 12"/>
          <p:cNvSpPr/>
          <p:nvPr/>
        </p:nvSpPr>
        <p:spPr>
          <a:xfrm>
            <a:off x="1437502" y="5441091"/>
            <a:ext cx="10058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04030" y="5808850"/>
            <a:ext cx="1784891"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Service </a:t>
            </a:r>
            <a:r>
              <a:rPr lang="en-US" sz="1600" dirty="0" err="1" smtClean="0"/>
              <a:t>Impl</a:t>
            </a:r>
            <a:r>
              <a:rPr lang="en-US" sz="1600" dirty="0" smtClean="0"/>
              <a:t>.</a:t>
            </a:r>
            <a:endParaRPr lang="en-US" sz="1600" dirty="0"/>
          </a:p>
        </p:txBody>
      </p:sp>
      <p:sp>
        <p:nvSpPr>
          <p:cNvPr id="15" name="Rounded Rectangle 14"/>
          <p:cNvSpPr/>
          <p:nvPr/>
        </p:nvSpPr>
        <p:spPr>
          <a:xfrm>
            <a:off x="5239265" y="1458097"/>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Service</a:t>
            </a:r>
            <a:endParaRPr lang="en-US" sz="1200" dirty="0"/>
          </a:p>
        </p:txBody>
      </p:sp>
      <p:pic>
        <p:nvPicPr>
          <p:cNvPr id="16" name="Picture 3"/>
          <p:cNvPicPr>
            <a:picLocks noChangeAspect="1" noChangeArrowheads="1"/>
          </p:cNvPicPr>
          <p:nvPr/>
        </p:nvPicPr>
        <p:blipFill>
          <a:blip r:embed="rId3" cstate="print"/>
          <a:srcRect/>
          <a:stretch>
            <a:fillRect/>
          </a:stretch>
        </p:blipFill>
        <p:spPr bwMode="auto">
          <a:xfrm>
            <a:off x="6808573" y="1473603"/>
            <a:ext cx="1975429" cy="1784927"/>
          </a:xfrm>
          <a:prstGeom prst="rect">
            <a:avLst/>
          </a:prstGeom>
          <a:noFill/>
          <a:ln w="9525">
            <a:noFill/>
            <a:miter lim="800000"/>
            <a:headEnd/>
            <a:tailEnd/>
          </a:ln>
        </p:spPr>
      </p:pic>
      <p:cxnSp>
        <p:nvCxnSpPr>
          <p:cNvPr id="17" name="Shape 16"/>
          <p:cNvCxnSpPr>
            <a:endCxn id="23" idx="2"/>
          </p:cNvCxnSpPr>
          <p:nvPr/>
        </p:nvCxnSpPr>
        <p:spPr>
          <a:xfrm flipV="1">
            <a:off x="3365155" y="3185573"/>
            <a:ext cx="5245033" cy="210478"/>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427308" y="3024617"/>
            <a:ext cx="365760" cy="1609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44695" y="3122762"/>
            <a:ext cx="416090" cy="3623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09" name="Picture 1"/>
          <p:cNvPicPr>
            <a:picLocks noChangeAspect="1" noChangeArrowheads="1"/>
          </p:cNvPicPr>
          <p:nvPr/>
        </p:nvPicPr>
        <p:blipFill>
          <a:blip r:embed="rId4" cstate="print"/>
          <a:srcRect/>
          <a:stretch>
            <a:fillRect/>
          </a:stretch>
        </p:blipFill>
        <p:spPr bwMode="auto">
          <a:xfrm>
            <a:off x="7822722" y="6181725"/>
            <a:ext cx="1295400" cy="676275"/>
          </a:xfrm>
          <a:prstGeom prst="rect">
            <a:avLst/>
          </a:prstGeom>
          <a:noFill/>
          <a:ln w="9525">
            <a:noFill/>
            <a:miter lim="800000"/>
            <a:headEnd/>
            <a:tailEnd/>
          </a:ln>
        </p:spPr>
      </p:pic>
      <p:sp>
        <p:nvSpPr>
          <p:cNvPr id="21" name="Rectangle 20"/>
          <p:cNvSpPr/>
          <p:nvPr/>
        </p:nvSpPr>
        <p:spPr>
          <a:xfrm>
            <a:off x="1602491" y="1805329"/>
            <a:ext cx="2408792" cy="22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23" grpId="0" animBg="1"/>
      <p:bldP spid="19"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Client</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31273" y="1346883"/>
            <a:ext cx="4542374" cy="4551663"/>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442972" y="1346883"/>
            <a:ext cx="4675842" cy="4139518"/>
          </a:xfrm>
          <a:prstGeom prst="rect">
            <a:avLst/>
          </a:prstGeom>
          <a:noFill/>
          <a:ln w="9525">
            <a:noFill/>
            <a:miter lim="800000"/>
            <a:headEnd/>
            <a:tailEnd/>
          </a:ln>
        </p:spPr>
      </p:pic>
      <p:sp>
        <p:nvSpPr>
          <p:cNvPr id="16" name="Rounded Rectangle 15"/>
          <p:cNvSpPr/>
          <p:nvPr/>
        </p:nvSpPr>
        <p:spPr>
          <a:xfrm>
            <a:off x="3657600" y="1359243"/>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Client</a:t>
            </a:r>
            <a:endParaRPr lang="en-US" sz="1200" dirty="0"/>
          </a:p>
        </p:txBody>
      </p:sp>
      <p:sp>
        <p:nvSpPr>
          <p:cNvPr id="21" name="Rectangle 20"/>
          <p:cNvSpPr/>
          <p:nvPr/>
        </p:nvSpPr>
        <p:spPr>
          <a:xfrm>
            <a:off x="547812" y="3884140"/>
            <a:ext cx="3950047" cy="156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19348" y="3566984"/>
            <a:ext cx="2265409" cy="140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22" idx="1"/>
          </p:cNvCxnSpPr>
          <p:nvPr/>
        </p:nvCxnSpPr>
        <p:spPr>
          <a:xfrm flipV="1">
            <a:off x="4337222" y="3637006"/>
            <a:ext cx="1182126" cy="24301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81918" y="4085968"/>
            <a:ext cx="155448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Bind the service</a:t>
            </a:r>
            <a:endParaRPr lang="en-US" sz="1400" dirty="0"/>
          </a:p>
        </p:txBody>
      </p:sp>
      <p:sp>
        <p:nvSpPr>
          <p:cNvPr id="28" name="Rounded Rectangle 27"/>
          <p:cNvSpPr/>
          <p:nvPr/>
        </p:nvSpPr>
        <p:spPr>
          <a:xfrm>
            <a:off x="6719977" y="4306447"/>
            <a:ext cx="2260121"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Get the </a:t>
            </a:r>
            <a:r>
              <a:rPr lang="en-US" sz="1400" dirty="0" smtClean="0"/>
              <a:t>service instance </a:t>
            </a:r>
            <a:endParaRPr lang="en-US" sz="1400" dirty="0" smtClean="0"/>
          </a:p>
        </p:txBody>
      </p:sp>
      <p:sp>
        <p:nvSpPr>
          <p:cNvPr id="29" name="Rectangle 28"/>
          <p:cNvSpPr/>
          <p:nvPr/>
        </p:nvSpPr>
        <p:spPr>
          <a:xfrm>
            <a:off x="5041554" y="3978875"/>
            <a:ext cx="2347787" cy="284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058029" y="2339552"/>
            <a:ext cx="2011680" cy="160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7423940" y="1684639"/>
            <a:ext cx="146304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Use the service</a:t>
            </a:r>
          </a:p>
        </p:txBody>
      </p:sp>
      <p:sp>
        <p:nvSpPr>
          <p:cNvPr id="32" name="Rectangle 31"/>
          <p:cNvSpPr/>
          <p:nvPr/>
        </p:nvSpPr>
        <p:spPr>
          <a:xfrm>
            <a:off x="799066" y="5210438"/>
            <a:ext cx="1828800" cy="160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523466" y="4794427"/>
            <a:ext cx="2187150" cy="1482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613939" y="5548184"/>
            <a:ext cx="173736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Unbind the service</a:t>
            </a:r>
            <a:endParaRPr lang="en-US" sz="1400" dirty="0"/>
          </a:p>
        </p:txBody>
      </p:sp>
      <p:cxnSp>
        <p:nvCxnSpPr>
          <p:cNvPr id="35" name="Straight Arrow Connector 34"/>
          <p:cNvCxnSpPr>
            <a:endCxn id="33" idx="1"/>
          </p:cNvCxnSpPr>
          <p:nvPr/>
        </p:nvCxnSpPr>
        <p:spPr>
          <a:xfrm flipV="1">
            <a:off x="2648465" y="4868565"/>
            <a:ext cx="2875001" cy="42424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linds(horizontal)">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linds(horizontal)">
                                      <p:cBhvr>
                                        <p:cTn id="41" dur="500"/>
                                        <p:tgtEl>
                                          <p:spTgt spid="34"/>
                                        </p:tgtEl>
                                      </p:cBhvr>
                                    </p:animEffect>
                                  </p:childTnLst>
                                </p:cTn>
                              </p:par>
                              <p:par>
                                <p:cTn id="42" presetID="3" presetClass="entr" presetSubtype="1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Android </a:t>
            </a:r>
            <a:r>
              <a:rPr lang="en-US" dirty="0" smtClean="0"/>
              <a:t>Service Component</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2677656"/>
          </a:xfrm>
          <a:prstGeom prst="rect">
            <a:avLst/>
          </a:prstGeom>
          <a:noFill/>
        </p:spPr>
        <p:txBody>
          <a:bodyPr wrap="square" rtlCol="0">
            <a:spAutoFit/>
          </a:bodyPr>
          <a:lstStyle/>
          <a:p>
            <a:r>
              <a:rPr lang="en-US" sz="2400" dirty="0" smtClean="0">
                <a:solidFill>
                  <a:schemeClr val="bg2"/>
                </a:solidFill>
              </a:rPr>
              <a:t>A </a:t>
            </a:r>
            <a:r>
              <a:rPr lang="en-US" sz="2400" dirty="0" smtClean="0">
                <a:solidFill>
                  <a:srgbClr val="FF0000"/>
                </a:solidFill>
              </a:rPr>
              <a:t>Service</a:t>
            </a:r>
            <a:r>
              <a:rPr lang="en-US" sz="2400" dirty="0" smtClean="0">
                <a:solidFill>
                  <a:schemeClr val="bg2"/>
                </a:solidFill>
              </a:rPr>
              <a:t> is an application component representing an application's desire </a:t>
            </a:r>
          </a:p>
          <a:p>
            <a:endParaRPr lang="en-US" sz="2400" dirty="0" smtClean="0">
              <a:solidFill>
                <a:schemeClr val="bg2"/>
              </a:solidFill>
            </a:endParaRPr>
          </a:p>
          <a:p>
            <a:r>
              <a:rPr lang="en-US" sz="2400" dirty="0" smtClean="0">
                <a:solidFill>
                  <a:schemeClr val="bg2"/>
                </a:solidFill>
              </a:rPr>
              <a:t>#1 To perform a longer-running operation while </a:t>
            </a:r>
            <a:r>
              <a:rPr lang="en-US" sz="2400" dirty="0" smtClean="0">
                <a:solidFill>
                  <a:srgbClr val="FF0000"/>
                </a:solidFill>
              </a:rPr>
              <a:t>not interacting with the user </a:t>
            </a:r>
          </a:p>
          <a:p>
            <a:endParaRPr lang="en-US" sz="2400" dirty="0" smtClean="0">
              <a:solidFill>
                <a:schemeClr val="bg2"/>
              </a:solidFill>
            </a:endParaRPr>
          </a:p>
          <a:p>
            <a:r>
              <a:rPr lang="en-US" sz="2400" dirty="0" smtClean="0">
                <a:solidFill>
                  <a:schemeClr val="bg2"/>
                </a:solidFill>
              </a:rPr>
              <a:t>#2 To supply functionality </a:t>
            </a:r>
            <a:r>
              <a:rPr lang="en-US" sz="2400" dirty="0" smtClean="0">
                <a:solidFill>
                  <a:srgbClr val="FF0000"/>
                </a:solidFill>
              </a:rPr>
              <a:t>for other applications to use</a:t>
            </a:r>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 </a:t>
            </a:r>
            <a:r>
              <a:rPr lang="en-US" dirty="0" smtClean="0"/>
              <a:t>Service </a:t>
            </a:r>
            <a:r>
              <a:rPr lang="en-US" dirty="0" smtClean="0"/>
              <a:t>@ Messenger</a:t>
            </a:r>
            <a:endParaRPr lang="en-US" dirty="0"/>
          </a:p>
        </p:txBody>
      </p:sp>
      <p:sp>
        <p:nvSpPr>
          <p:cNvPr id="4" name="TextBox 3"/>
          <p:cNvSpPr txBox="1"/>
          <p:nvPr/>
        </p:nvSpPr>
        <p:spPr>
          <a:xfrm>
            <a:off x="418469" y="1540358"/>
            <a:ext cx="8215952" cy="5016758"/>
          </a:xfrm>
          <a:prstGeom prst="rect">
            <a:avLst/>
          </a:prstGeom>
          <a:noFill/>
        </p:spPr>
        <p:txBody>
          <a:bodyPr wrap="square" rtlCol="0">
            <a:spAutoFit/>
          </a:bodyPr>
          <a:lstStyle/>
          <a:p>
            <a:r>
              <a:rPr lang="en-US" sz="2000" dirty="0" smtClean="0">
                <a:solidFill>
                  <a:schemeClr val="bg2"/>
                </a:solidFill>
              </a:rPr>
              <a:t>Using a </a:t>
            </a:r>
            <a:r>
              <a:rPr lang="en-US" sz="2000" b="1" dirty="0" smtClean="0">
                <a:solidFill>
                  <a:schemeClr val="bg2"/>
                </a:solidFill>
              </a:rPr>
              <a:t>Messenger </a:t>
            </a:r>
            <a:r>
              <a:rPr lang="en-US" sz="1800" dirty="0" smtClean="0">
                <a:solidFill>
                  <a:schemeClr val="bg2"/>
                </a:solidFill>
              </a:rPr>
              <a:t>(Remote Service / Across Process </a:t>
            </a:r>
            <a:r>
              <a:rPr lang="en-US" sz="1800" dirty="0" smtClean="0">
                <a:solidFill>
                  <a:schemeClr val="bg2"/>
                </a:solidFill>
              </a:rPr>
              <a:t>/ Single Threading)</a:t>
            </a:r>
            <a:endParaRPr lang="en-US" sz="1800" dirty="0" smtClean="0">
              <a:solidFill>
                <a:schemeClr val="bg2"/>
              </a:solidFill>
            </a:endParaRPr>
          </a:p>
          <a:p>
            <a:r>
              <a:rPr lang="en-US" sz="2000" dirty="0" smtClean="0">
                <a:solidFill>
                  <a:schemeClr val="bg2"/>
                </a:solidFill>
              </a:rPr>
              <a:t>--Service access via comm. message </a:t>
            </a:r>
            <a:r>
              <a:rPr lang="en-US" sz="2000" strike="sngStrike" dirty="0" smtClean="0">
                <a:solidFill>
                  <a:schemeClr val="bg2"/>
                </a:solidFill>
              </a:rPr>
              <a:t>instead of service “method”</a:t>
            </a:r>
            <a:endParaRPr lang="en-US" sz="2000" i="1" strike="sngStrike" dirty="0" smtClean="0">
              <a:solidFill>
                <a:schemeClr val="bg2"/>
              </a:solidFill>
            </a:endParaRPr>
          </a:p>
          <a:p>
            <a:endParaRPr lang="en-US" sz="2000" dirty="0" smtClean="0">
              <a:solidFill>
                <a:schemeClr val="bg2"/>
              </a:solidFill>
            </a:endParaRPr>
          </a:p>
          <a:p>
            <a:r>
              <a:rPr lang="en-US" sz="2000" dirty="0" smtClean="0">
                <a:solidFill>
                  <a:schemeClr val="bg2"/>
                </a:solidFill>
              </a:rPr>
              <a:t>Key Elements:</a:t>
            </a:r>
          </a:p>
          <a:p>
            <a:r>
              <a:rPr lang="en-US" sz="2000" dirty="0" smtClean="0">
                <a:solidFill>
                  <a:schemeClr val="bg2"/>
                </a:solidFill>
              </a:rPr>
              <a:t>Messenger (</a:t>
            </a:r>
            <a:r>
              <a:rPr lang="en-US" sz="2000" dirty="0" smtClean="0">
                <a:solidFill>
                  <a:srgbClr val="FF0000"/>
                </a:solidFill>
              </a:rPr>
              <a:t>Implement </a:t>
            </a:r>
            <a:r>
              <a:rPr lang="en-US" sz="2000" dirty="0" err="1" smtClean="0">
                <a:solidFill>
                  <a:srgbClr val="FF0000"/>
                </a:solidFill>
              </a:rPr>
              <a:t>Parcelable</a:t>
            </a:r>
            <a:r>
              <a:rPr lang="en-US" sz="2000" dirty="0" smtClean="0">
                <a:solidFill>
                  <a:schemeClr val="bg2"/>
                </a:solidFill>
              </a:rPr>
              <a:t>) + Handler + Communication Protocol (the msg.)</a:t>
            </a:r>
            <a:endParaRPr lang="en-US" sz="2000" dirty="0" smtClean="0">
              <a:solidFill>
                <a:schemeClr val="bg2"/>
              </a:solidFill>
            </a:endParaRPr>
          </a:p>
          <a:p>
            <a:endParaRPr lang="en-US" sz="2000" dirty="0" smtClean="0">
              <a:solidFill>
                <a:schemeClr val="bg2"/>
              </a:solidFill>
            </a:endParaRPr>
          </a:p>
          <a:p>
            <a:r>
              <a:rPr lang="en-US" sz="2000" dirty="0" smtClean="0">
                <a:solidFill>
                  <a:schemeClr val="bg2"/>
                </a:solidFill>
              </a:rPr>
              <a:t>Use Scenario: IPC + Single Thread (</a:t>
            </a:r>
            <a:r>
              <a:rPr lang="en-US" sz="2000" strike="sngStrike" dirty="0" smtClean="0">
                <a:solidFill>
                  <a:srgbClr val="FF0000"/>
                </a:solidFill>
              </a:rPr>
              <a:t>No need to ensure thread-safe</a:t>
            </a:r>
            <a:r>
              <a:rPr lang="en-US" sz="2000" dirty="0" smtClean="0">
                <a:solidFill>
                  <a:schemeClr val="bg2"/>
                </a:solidFill>
              </a:rPr>
              <a:t>)</a:t>
            </a:r>
            <a:endParaRPr lang="en-US" sz="2000" dirty="0" smtClean="0">
              <a:solidFill>
                <a:schemeClr val="bg2"/>
              </a:solidFill>
            </a:endParaRPr>
          </a:p>
          <a:p>
            <a:endParaRPr lang="en-US" sz="2000" dirty="0" smtClean="0">
              <a:solidFill>
                <a:schemeClr val="bg2"/>
              </a:solidFill>
            </a:endParaRPr>
          </a:p>
          <a:p>
            <a:r>
              <a:rPr lang="en-US" sz="2000" dirty="0" smtClean="0">
                <a:solidFill>
                  <a:schemeClr val="bg2"/>
                </a:solidFill>
              </a:rPr>
              <a:t>Note:</a:t>
            </a:r>
          </a:p>
          <a:p>
            <a:r>
              <a:rPr lang="en-US" sz="2000" dirty="0" smtClean="0">
                <a:solidFill>
                  <a:schemeClr val="bg2"/>
                </a:solidFill>
              </a:rPr>
              <a:t>Client and Server </a:t>
            </a:r>
            <a:r>
              <a:rPr lang="en-US" sz="2000" dirty="0" smtClean="0">
                <a:solidFill>
                  <a:srgbClr val="FF0000"/>
                </a:solidFill>
              </a:rPr>
              <a:t>both needs the Messenger</a:t>
            </a:r>
            <a:r>
              <a:rPr lang="en-US" sz="2000" dirty="0" smtClean="0">
                <a:solidFill>
                  <a:schemeClr val="bg2"/>
                </a:solidFill>
              </a:rPr>
              <a:t> </a:t>
            </a:r>
            <a:r>
              <a:rPr lang="en-US" sz="2000" dirty="0" smtClean="0">
                <a:solidFill>
                  <a:schemeClr val="bg2"/>
                </a:solidFill>
              </a:rPr>
              <a:t>to implement two-way messaging communication</a:t>
            </a:r>
            <a:endParaRPr lang="en-US" sz="2000" dirty="0" smtClean="0">
              <a:solidFill>
                <a:srgbClr val="FF0000"/>
              </a:solidFill>
            </a:endParaRPr>
          </a:p>
          <a:p>
            <a:endParaRPr lang="en-US" sz="2000" dirty="0" smtClean="0">
              <a:solidFill>
                <a:srgbClr val="FF0000"/>
              </a:solidFill>
            </a:endParaRPr>
          </a:p>
          <a:p>
            <a:endParaRPr lang="en-US" sz="2000" dirty="0" smtClean="0">
              <a:solidFill>
                <a:srgbClr val="FF0000"/>
              </a:solidFill>
            </a:endParaRPr>
          </a:p>
          <a:p>
            <a:endParaRPr lang="en-US" sz="2000" dirty="0" smtClean="0">
              <a:solidFill>
                <a:srgbClr val="FF0000"/>
              </a:solidFill>
            </a:endParaRPr>
          </a:p>
          <a:p>
            <a:endParaRPr lang="en-US" sz="2000" dirty="0" smtClean="0">
              <a:solidFill>
                <a:srgbClr val="FF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416872" y="1062680"/>
            <a:ext cx="5664068" cy="5745892"/>
          </a:xfrm>
          <a:prstGeom prst="rect">
            <a:avLst/>
          </a:prstGeom>
          <a:noFill/>
          <a:ln w="9525">
            <a:noFill/>
            <a:miter lim="800000"/>
            <a:headEnd/>
            <a:tailEnd/>
          </a:ln>
        </p:spPr>
      </p:pic>
      <p:sp>
        <p:nvSpPr>
          <p:cNvPr id="16" name="Rounded Rectangle 15"/>
          <p:cNvSpPr/>
          <p:nvPr/>
        </p:nvSpPr>
        <p:spPr>
          <a:xfrm>
            <a:off x="5115697" y="1112107"/>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Service</a:t>
            </a:r>
            <a:endParaRPr lang="en-US" sz="1200" dirty="0"/>
          </a:p>
        </p:txBody>
      </p:sp>
      <p:sp>
        <p:nvSpPr>
          <p:cNvPr id="18" name="Rectangle 17"/>
          <p:cNvSpPr/>
          <p:nvPr/>
        </p:nvSpPr>
        <p:spPr>
          <a:xfrm>
            <a:off x="3761117" y="4847968"/>
            <a:ext cx="1052423" cy="163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12808" y="2207741"/>
            <a:ext cx="974784" cy="164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279430" y="3913982"/>
            <a:ext cx="2878502" cy="5717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Create a new Messenger pointing to the given Handler.</a:t>
            </a:r>
            <a:endParaRPr lang="en-US" sz="1600" dirty="0"/>
          </a:p>
        </p:txBody>
      </p:sp>
      <p:sp>
        <p:nvSpPr>
          <p:cNvPr id="21" name="Rectangle 20"/>
          <p:cNvSpPr/>
          <p:nvPr/>
        </p:nvSpPr>
        <p:spPr>
          <a:xfrm>
            <a:off x="1742301" y="2533135"/>
            <a:ext cx="1645920" cy="189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781090" y="2309158"/>
            <a:ext cx="3931920"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The Handler handle msg. that is sent from client to service via Messenger</a:t>
            </a:r>
            <a:endParaRPr lang="en-US" sz="1600" dirty="0"/>
          </a:p>
        </p:txBody>
      </p:sp>
      <p:sp>
        <p:nvSpPr>
          <p:cNvPr id="24" name="Rectangle 23"/>
          <p:cNvSpPr/>
          <p:nvPr/>
        </p:nvSpPr>
        <p:spPr>
          <a:xfrm>
            <a:off x="1358076" y="6326660"/>
            <a:ext cx="15544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347050" y="5518543"/>
            <a:ext cx="3623094" cy="64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Return binder object </a:t>
            </a:r>
            <a:r>
              <a:rPr lang="en-US" sz="1600" dirty="0" smtClean="0"/>
              <a:t>(remote binder</a:t>
            </a:r>
            <a:r>
              <a:rPr lang="en-US" sz="1600" dirty="0" smtClean="0"/>
              <a:t>)</a:t>
            </a:r>
            <a:endParaRPr lang="en-US" sz="1600" dirty="0"/>
          </a:p>
        </p:txBody>
      </p:sp>
      <p:pic>
        <p:nvPicPr>
          <p:cNvPr id="9219" name="Picture 3"/>
          <p:cNvPicPr>
            <a:picLocks noChangeAspect="1" noChangeArrowheads="1"/>
          </p:cNvPicPr>
          <p:nvPr/>
        </p:nvPicPr>
        <p:blipFill>
          <a:blip r:embed="rId3" cstate="print"/>
          <a:srcRect/>
          <a:stretch>
            <a:fillRect/>
          </a:stretch>
        </p:blipFill>
        <p:spPr bwMode="auto">
          <a:xfrm>
            <a:off x="7549977" y="6068752"/>
            <a:ext cx="1355769" cy="641100"/>
          </a:xfrm>
          <a:prstGeom prst="rect">
            <a:avLst/>
          </a:prstGeom>
          <a:noFill/>
          <a:ln w="9525">
            <a:noFill/>
            <a:miter lim="800000"/>
            <a:headEnd/>
            <a:tailEnd/>
          </a:ln>
        </p:spPr>
      </p:pic>
      <p:pic>
        <p:nvPicPr>
          <p:cNvPr id="26" name="Picture 3"/>
          <p:cNvPicPr>
            <a:picLocks noChangeAspect="1" noChangeArrowheads="1"/>
          </p:cNvPicPr>
          <p:nvPr/>
        </p:nvPicPr>
        <p:blipFill>
          <a:blip r:embed="rId4" cstate="print"/>
          <a:srcRect/>
          <a:stretch>
            <a:fillRect/>
          </a:stretch>
        </p:blipFill>
        <p:spPr bwMode="auto">
          <a:xfrm>
            <a:off x="6882714" y="386208"/>
            <a:ext cx="1975429" cy="1784927"/>
          </a:xfrm>
          <a:prstGeom prst="rect">
            <a:avLst/>
          </a:prstGeom>
          <a:noFill/>
          <a:ln w="9525">
            <a:noFill/>
            <a:miter lim="800000"/>
            <a:headEnd/>
            <a:tailEnd/>
          </a:ln>
        </p:spPr>
      </p:pic>
      <p:cxnSp>
        <p:nvCxnSpPr>
          <p:cNvPr id="28" name="Shape 27"/>
          <p:cNvCxnSpPr>
            <a:stCxn id="9219" idx="3"/>
            <a:endCxn id="26" idx="0"/>
          </p:cNvCxnSpPr>
          <p:nvPr/>
        </p:nvCxnSpPr>
        <p:spPr>
          <a:xfrm flipH="1" flipV="1">
            <a:off x="7870429" y="386208"/>
            <a:ext cx="1035317" cy="6003094"/>
          </a:xfrm>
          <a:prstGeom prst="bentConnector4">
            <a:avLst>
              <a:gd name="adj1" fmla="val -7758"/>
              <a:gd name="adj2" fmla="val 103808"/>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684638" y="3043880"/>
            <a:ext cx="10058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470540" y="3236300"/>
            <a:ext cx="1429264"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Service </a:t>
            </a:r>
            <a:r>
              <a:rPr lang="en-US" sz="1600" dirty="0" err="1" smtClean="0"/>
              <a:t>Impl</a:t>
            </a:r>
            <a:r>
              <a:rPr lang="en-US" sz="1600" dirty="0" smtClean="0"/>
              <a:t>.</a:t>
            </a:r>
            <a:endParaRPr lang="en-US" sz="1600" dirty="0"/>
          </a:p>
        </p:txBody>
      </p:sp>
      <p:sp>
        <p:nvSpPr>
          <p:cNvPr id="27" name="Rectangle 26"/>
          <p:cNvSpPr/>
          <p:nvPr/>
        </p:nvSpPr>
        <p:spPr>
          <a:xfrm>
            <a:off x="2812211" y="4712432"/>
            <a:ext cx="612476" cy="34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par>
                                <p:cTn id="22" presetID="3" presetClass="entr" presetSubtype="10" fill="hold" nodeType="withEffect">
                                  <p:stCondLst>
                                    <p:cond delay="0"/>
                                  </p:stCondLst>
                                  <p:childTnLst>
                                    <p:set>
                                      <p:cBhvr>
                                        <p:cTn id="23" dur="1" fill="hold">
                                          <p:stCondLst>
                                            <p:cond delay="0"/>
                                          </p:stCondLst>
                                        </p:cTn>
                                        <p:tgtEl>
                                          <p:spTgt spid="9219"/>
                                        </p:tgtEl>
                                        <p:attrNameLst>
                                          <p:attrName>style.visibility</p:attrName>
                                        </p:attrNameLst>
                                      </p:cBhvr>
                                      <p:to>
                                        <p:strVal val="visible"/>
                                      </p:to>
                                    </p:set>
                                    <p:animEffect transition="in" filter="blinds(horizontal)">
                                      <p:cBhvr>
                                        <p:cTn id="24" dur="500"/>
                                        <p:tgtEl>
                                          <p:spTgt spid="9219"/>
                                        </p:tgtEl>
                                      </p:cBhvr>
                                    </p:animEffect>
                                  </p:childTnLst>
                                </p:cTn>
                              </p:par>
                              <p:par>
                                <p:cTn id="25" presetID="3" presetClass="entr" presetSubtype="1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par>
                                <p:cTn id="28" presetID="3" presetClass="entr" presetSubtype="1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linds(horizontal)">
                                      <p:cBhvr>
                                        <p:cTn id="38" dur="500"/>
                                        <p:tgtEl>
                                          <p:spTgt spid="2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horizont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blinds(horizontal)">
                                      <p:cBhvr>
                                        <p:cTn id="46" dur="500"/>
                                        <p:tgtEl>
                                          <p:spTgt spid="3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blinds(horizontal)">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33"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3011" y="1053371"/>
            <a:ext cx="4720175" cy="5622324"/>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4698441" y="1053371"/>
            <a:ext cx="4456879" cy="3741051"/>
          </a:xfrm>
          <a:prstGeom prst="rect">
            <a:avLst/>
          </a:prstGeom>
          <a:noFill/>
          <a:ln w="9525">
            <a:noFill/>
            <a:miter lim="800000"/>
            <a:headEnd/>
            <a:tailEnd/>
          </a:ln>
        </p:spPr>
      </p:pic>
      <p:sp>
        <p:nvSpPr>
          <p:cNvPr id="27" name="Rounded Rectangle 26"/>
          <p:cNvSpPr/>
          <p:nvPr/>
        </p:nvSpPr>
        <p:spPr>
          <a:xfrm>
            <a:off x="3398108" y="1062681"/>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Client</a:t>
            </a:r>
            <a:endParaRPr lang="en-US" sz="1200" dirty="0"/>
          </a:p>
        </p:txBody>
      </p:sp>
      <p:sp>
        <p:nvSpPr>
          <p:cNvPr id="32" name="Rectangle 31"/>
          <p:cNvSpPr/>
          <p:nvPr/>
        </p:nvSpPr>
        <p:spPr>
          <a:xfrm>
            <a:off x="5193953" y="2636108"/>
            <a:ext cx="3950047"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157413" y="2664941"/>
            <a:ext cx="1828800" cy="140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328467" y="3521676"/>
            <a:ext cx="1328235" cy="144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stCxn id="32" idx="1"/>
          </p:cNvCxnSpPr>
          <p:nvPr/>
        </p:nvCxnSpPr>
        <p:spPr>
          <a:xfrm flipH="1">
            <a:off x="3052119" y="2788508"/>
            <a:ext cx="2141834" cy="1647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6711367" y="3109784"/>
            <a:ext cx="155448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Bind the service</a:t>
            </a:r>
            <a:endParaRPr lang="en-US" sz="1400" dirty="0"/>
          </a:p>
        </p:txBody>
      </p:sp>
      <p:sp>
        <p:nvSpPr>
          <p:cNvPr id="39" name="Rounded Rectangle 38"/>
          <p:cNvSpPr/>
          <p:nvPr/>
        </p:nvSpPr>
        <p:spPr>
          <a:xfrm>
            <a:off x="2736610" y="3534032"/>
            <a:ext cx="1438575" cy="46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Get remote binder object</a:t>
            </a:r>
            <a:endParaRPr lang="en-US" sz="1400" b="1" dirty="0">
              <a:solidFill>
                <a:schemeClr val="bg2"/>
              </a:solidFill>
            </a:endParaRPr>
          </a:p>
        </p:txBody>
      </p:sp>
      <p:sp>
        <p:nvSpPr>
          <p:cNvPr id="44" name="Rectangle 43"/>
          <p:cNvSpPr/>
          <p:nvPr/>
        </p:nvSpPr>
        <p:spPr>
          <a:xfrm>
            <a:off x="2501660" y="5700591"/>
            <a:ext cx="1673525" cy="130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2518307" y="6207213"/>
            <a:ext cx="2717927"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Send </a:t>
            </a:r>
            <a:r>
              <a:rPr lang="en-US" sz="1400" dirty="0" err="1" smtClean="0"/>
              <a:t>msg</a:t>
            </a:r>
            <a:r>
              <a:rPr lang="en-US" sz="1400" dirty="0" smtClean="0"/>
              <a:t> to service from client upon comm. protocol</a:t>
            </a:r>
            <a:endParaRPr lang="en-US" sz="1400" b="1" dirty="0" smtClean="0">
              <a:solidFill>
                <a:schemeClr val="bg2"/>
              </a:solidFill>
            </a:endParaRPr>
          </a:p>
        </p:txBody>
      </p:sp>
      <p:sp>
        <p:nvSpPr>
          <p:cNvPr id="52" name="Rectangle 51"/>
          <p:cNvSpPr/>
          <p:nvPr/>
        </p:nvSpPr>
        <p:spPr>
          <a:xfrm>
            <a:off x="1182126" y="4098319"/>
            <a:ext cx="1188720" cy="160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350471" y="4015940"/>
            <a:ext cx="2187150" cy="1482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3613939" y="4831478"/>
            <a:ext cx="173736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Unbind the service</a:t>
            </a:r>
            <a:endParaRPr lang="en-US" sz="1400" dirty="0"/>
          </a:p>
        </p:txBody>
      </p:sp>
      <p:cxnSp>
        <p:nvCxnSpPr>
          <p:cNvPr id="58" name="Shape 57"/>
          <p:cNvCxnSpPr>
            <a:stCxn id="53" idx="1"/>
            <a:endCxn id="52" idx="2"/>
          </p:cNvCxnSpPr>
          <p:nvPr/>
        </p:nvCxnSpPr>
        <p:spPr>
          <a:xfrm rot="10800000" flipV="1">
            <a:off x="1776487" y="4090077"/>
            <a:ext cx="3573985" cy="168879"/>
          </a:xfrm>
          <a:prstGeom prst="bentConnector4">
            <a:avLst>
              <a:gd name="adj1" fmla="val 12643"/>
              <a:gd name="adj2" fmla="val 28658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671976" y="2638906"/>
            <a:ext cx="831013" cy="181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par>
                                <p:cTn id="14" presetID="3" presetClass="entr" presetSubtype="1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linds(horizontal)">
                                      <p:cBhvr>
                                        <p:cTn id="19" dur="500"/>
                                        <p:tgtEl>
                                          <p:spTgt spid="3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linds(horizontal)">
                                      <p:cBhvr>
                                        <p:cTn id="30" dur="500"/>
                                        <p:tgtEl>
                                          <p:spTgt spid="5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blinds(horizontal)">
                                      <p:cBhvr>
                                        <p:cTn id="33" dur="500"/>
                                        <p:tgtEl>
                                          <p:spTgt spid="5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linds(horizontal)">
                                      <p:cBhvr>
                                        <p:cTn id="36" dur="500"/>
                                        <p:tgtEl>
                                          <p:spTgt spid="5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blinds(horizontal)">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blinds(horizontal)">
                                      <p:cBhvr>
                                        <p:cTn id="44" dur="500"/>
                                        <p:tgtEl>
                                          <p:spTgt spid="4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linds(horizontal)">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animBg="1"/>
      <p:bldP spid="39" grpId="0" animBg="1"/>
      <p:bldP spid="44" grpId="0" animBg="1"/>
      <p:bldP spid="45" grpId="0" animBg="1"/>
      <p:bldP spid="52" grpId="0" animBg="1"/>
      <p:bldP spid="53" grpId="0" animBg="1"/>
      <p:bldP spid="54"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AIDL</a:t>
            </a:r>
            <a:endParaRPr lang="en-US" dirty="0"/>
          </a:p>
        </p:txBody>
      </p:sp>
      <p:sp>
        <p:nvSpPr>
          <p:cNvPr id="4" name="TextBox 3"/>
          <p:cNvSpPr txBox="1"/>
          <p:nvPr/>
        </p:nvSpPr>
        <p:spPr>
          <a:xfrm>
            <a:off x="418469" y="1842268"/>
            <a:ext cx="8215952" cy="2246769"/>
          </a:xfrm>
          <a:prstGeom prst="rect">
            <a:avLst/>
          </a:prstGeom>
          <a:noFill/>
        </p:spPr>
        <p:txBody>
          <a:bodyPr wrap="square" rtlCol="0">
            <a:spAutoFit/>
          </a:bodyPr>
          <a:lstStyle/>
          <a:p>
            <a:r>
              <a:rPr lang="en-US" sz="2000" b="1" dirty="0" smtClean="0">
                <a:solidFill>
                  <a:schemeClr val="bg2"/>
                </a:solidFill>
              </a:rPr>
              <a:t>Using AIDL </a:t>
            </a:r>
            <a:r>
              <a:rPr lang="en-US" sz="1800" dirty="0" smtClean="0">
                <a:solidFill>
                  <a:schemeClr val="bg2"/>
                </a:solidFill>
              </a:rPr>
              <a:t>(Remote Service / Across </a:t>
            </a:r>
            <a:r>
              <a:rPr lang="en-US" sz="1800" dirty="0" smtClean="0">
                <a:solidFill>
                  <a:schemeClr val="bg2"/>
                </a:solidFill>
              </a:rPr>
              <a:t>Process)</a:t>
            </a:r>
            <a:endParaRPr lang="en-US" sz="1800" i="1" dirty="0" smtClean="0">
              <a:solidFill>
                <a:schemeClr val="bg2"/>
              </a:solidFill>
            </a:endParaRPr>
          </a:p>
          <a:p>
            <a:r>
              <a:rPr lang="en-US" sz="2000" dirty="0" smtClean="0">
                <a:solidFill>
                  <a:schemeClr val="bg2"/>
                </a:solidFill>
              </a:rPr>
              <a:t>--Service </a:t>
            </a:r>
            <a:r>
              <a:rPr lang="en-US" sz="2000" dirty="0" smtClean="0">
                <a:solidFill>
                  <a:schemeClr val="bg2"/>
                </a:solidFill>
              </a:rPr>
              <a:t>access via </a:t>
            </a:r>
            <a:r>
              <a:rPr lang="en-US" sz="2000" dirty="0" smtClean="0">
                <a:solidFill>
                  <a:schemeClr val="bg2"/>
                </a:solidFill>
              </a:rPr>
              <a:t>service “method” defined in AIDL</a:t>
            </a:r>
          </a:p>
          <a:p>
            <a:endParaRPr lang="en-US" sz="2000" dirty="0" smtClean="0">
              <a:solidFill>
                <a:schemeClr val="bg2"/>
              </a:solidFill>
            </a:endParaRPr>
          </a:p>
          <a:p>
            <a:r>
              <a:rPr lang="en-US" sz="2000" dirty="0" smtClean="0">
                <a:solidFill>
                  <a:schemeClr val="bg2"/>
                </a:solidFill>
              </a:rPr>
              <a:t>Key Elements: </a:t>
            </a:r>
          </a:p>
          <a:p>
            <a:r>
              <a:rPr lang="en-US" sz="2000" dirty="0" smtClean="0">
                <a:solidFill>
                  <a:schemeClr val="bg2"/>
                </a:solidFill>
              </a:rPr>
              <a:t>AIDL + </a:t>
            </a:r>
            <a:r>
              <a:rPr lang="en-US" sz="2000" dirty="0" err="1" smtClean="0">
                <a:solidFill>
                  <a:schemeClr val="bg2"/>
                </a:solidFill>
              </a:rPr>
              <a:t>IService</a:t>
            </a:r>
            <a:r>
              <a:rPr lang="en-US" sz="2000" dirty="0" smtClean="0">
                <a:solidFill>
                  <a:schemeClr val="bg2"/>
                </a:solidFill>
              </a:rPr>
              <a:t> (</a:t>
            </a:r>
            <a:r>
              <a:rPr lang="en-US" sz="2000" dirty="0" err="1" smtClean="0">
                <a:solidFill>
                  <a:schemeClr val="bg2"/>
                </a:solidFill>
              </a:rPr>
              <a:t>IService.Stub</a:t>
            </a:r>
            <a:r>
              <a:rPr lang="en-US" sz="2000" dirty="0" smtClean="0">
                <a:solidFill>
                  <a:schemeClr val="bg2"/>
                </a:solidFill>
              </a:rPr>
              <a:t>) + Service </a:t>
            </a:r>
            <a:r>
              <a:rPr lang="en-US" sz="2000" dirty="0" err="1" smtClean="0">
                <a:solidFill>
                  <a:schemeClr val="bg2"/>
                </a:solidFill>
              </a:rPr>
              <a:t>Impl</a:t>
            </a:r>
            <a:r>
              <a:rPr lang="en-US" sz="2000" dirty="0" smtClean="0">
                <a:solidFill>
                  <a:schemeClr val="bg2"/>
                </a:solidFill>
              </a:rPr>
              <a:t>. + Service Container</a:t>
            </a:r>
            <a:endParaRPr lang="en-US" sz="2000" dirty="0" smtClean="0">
              <a:solidFill>
                <a:schemeClr val="bg2"/>
              </a:solidFill>
            </a:endParaRPr>
          </a:p>
          <a:p>
            <a:endParaRPr lang="en-US" sz="2000" dirty="0" smtClean="0">
              <a:solidFill>
                <a:schemeClr val="bg2"/>
              </a:solidFill>
            </a:endParaRPr>
          </a:p>
          <a:p>
            <a:r>
              <a:rPr lang="en-US" sz="2000" dirty="0" smtClean="0">
                <a:solidFill>
                  <a:schemeClr val="bg2"/>
                </a:solidFill>
              </a:rPr>
              <a:t>Use Scenario: IPC + </a:t>
            </a:r>
            <a:r>
              <a:rPr lang="en-US" sz="2000" dirty="0" smtClean="0">
                <a:solidFill>
                  <a:schemeClr val="bg2"/>
                </a:solidFill>
              </a:rPr>
              <a:t>Multiple Threads (</a:t>
            </a:r>
            <a:r>
              <a:rPr lang="en-US" sz="2000" dirty="0" smtClean="0">
                <a:solidFill>
                  <a:srgbClr val="FF0000"/>
                </a:solidFill>
              </a:rPr>
              <a:t>Need </a:t>
            </a:r>
            <a:r>
              <a:rPr lang="en-US" sz="2000" dirty="0" smtClean="0">
                <a:solidFill>
                  <a:srgbClr val="FF0000"/>
                </a:solidFill>
              </a:rPr>
              <a:t>to ensure thread-safe</a:t>
            </a:r>
            <a:r>
              <a:rPr lang="en-US" sz="2000" dirty="0" smtClean="0">
                <a:solidFill>
                  <a:schemeClr val="bg2"/>
                </a:solidFill>
              </a:rPr>
              <a:t>)</a:t>
            </a:r>
            <a:endParaRPr lang="en-US" sz="2000" dirty="0" smtClean="0">
              <a:solidFill>
                <a:schemeClr val="bg2"/>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AIDL</a:t>
            </a:r>
            <a:endParaRPr lang="en-US" dirty="0"/>
          </a:p>
        </p:txBody>
      </p:sp>
      <p:sp>
        <p:nvSpPr>
          <p:cNvPr id="4" name="TextBox 3"/>
          <p:cNvSpPr txBox="1"/>
          <p:nvPr/>
        </p:nvSpPr>
        <p:spPr>
          <a:xfrm>
            <a:off x="504967" y="1909632"/>
            <a:ext cx="8215952" cy="2862322"/>
          </a:xfrm>
          <a:prstGeom prst="rect">
            <a:avLst/>
          </a:prstGeom>
          <a:noFill/>
        </p:spPr>
        <p:txBody>
          <a:bodyPr wrap="square" rtlCol="0">
            <a:spAutoFit/>
          </a:bodyPr>
          <a:lstStyle/>
          <a:p>
            <a:r>
              <a:rPr lang="en-US" sz="2000" dirty="0" smtClean="0">
                <a:solidFill>
                  <a:schemeClr val="bg2"/>
                </a:solidFill>
              </a:rPr>
              <a:t>AIDL (</a:t>
            </a:r>
            <a:r>
              <a:rPr lang="en-US" sz="2000" dirty="0" smtClean="0">
                <a:solidFill>
                  <a:srgbClr val="FF0000"/>
                </a:solidFill>
              </a:rPr>
              <a:t>Android Interface Definition Language</a:t>
            </a:r>
            <a:r>
              <a:rPr lang="en-US" sz="2000" dirty="0" smtClean="0">
                <a:solidFill>
                  <a:schemeClr val="bg2"/>
                </a:solidFill>
              </a:rPr>
              <a:t>) is similar to other IDLs</a:t>
            </a:r>
          </a:p>
          <a:p>
            <a:endParaRPr lang="en-US" sz="2000" dirty="0" smtClean="0">
              <a:solidFill>
                <a:schemeClr val="bg2"/>
              </a:solidFill>
            </a:endParaRPr>
          </a:p>
          <a:p>
            <a:r>
              <a:rPr lang="en-US" sz="2000" dirty="0" smtClean="0">
                <a:solidFill>
                  <a:schemeClr val="bg2"/>
                </a:solidFill>
              </a:rPr>
              <a:t>Allow you to define the programming interface that both the client and service agree upon in order to communicate with each other using IPC.</a:t>
            </a:r>
          </a:p>
          <a:p>
            <a:endParaRPr lang="en-US" sz="2000" dirty="0" smtClean="0">
              <a:solidFill>
                <a:schemeClr val="bg2"/>
              </a:solidFill>
            </a:endParaRPr>
          </a:p>
          <a:p>
            <a:r>
              <a:rPr lang="en-US" sz="2000" dirty="0" smtClean="0">
                <a:solidFill>
                  <a:schemeClr val="bg2"/>
                </a:solidFill>
              </a:rPr>
              <a:t>Enable one process </a:t>
            </a:r>
            <a:r>
              <a:rPr lang="en-US" sz="2000" dirty="0" smtClean="0">
                <a:solidFill>
                  <a:srgbClr val="FF0000"/>
                </a:solidFill>
              </a:rPr>
              <a:t>access </a:t>
            </a:r>
            <a:r>
              <a:rPr lang="en-US" sz="2000" dirty="0" smtClean="0">
                <a:solidFill>
                  <a:srgbClr val="FF0000"/>
                </a:solidFill>
              </a:rPr>
              <a:t>memory space </a:t>
            </a:r>
            <a:r>
              <a:rPr lang="en-US" sz="2000" dirty="0" smtClean="0">
                <a:solidFill>
                  <a:schemeClr val="bg2"/>
                </a:solidFill>
              </a:rPr>
              <a:t>in another process by </a:t>
            </a:r>
          </a:p>
          <a:p>
            <a:r>
              <a:rPr lang="en-US" sz="2000" dirty="0" smtClean="0">
                <a:solidFill>
                  <a:schemeClr val="bg2"/>
                </a:solidFill>
              </a:rPr>
              <a:t>--</a:t>
            </a:r>
            <a:r>
              <a:rPr lang="en-US" sz="2000" dirty="0" smtClean="0">
                <a:solidFill>
                  <a:srgbClr val="FF0000"/>
                </a:solidFill>
              </a:rPr>
              <a:t>Marshall the objects </a:t>
            </a:r>
            <a:r>
              <a:rPr lang="en-US" sz="2000" dirty="0" smtClean="0">
                <a:solidFill>
                  <a:schemeClr val="bg2"/>
                </a:solidFill>
              </a:rPr>
              <a:t>across that boundary of process</a:t>
            </a:r>
          </a:p>
          <a:p>
            <a:r>
              <a:rPr lang="en-US" sz="2000" dirty="0" smtClean="0">
                <a:solidFill>
                  <a:schemeClr val="bg2"/>
                </a:solidFill>
              </a:rPr>
              <a:t>--</a:t>
            </a:r>
            <a:r>
              <a:rPr lang="en-US" sz="2000" dirty="0" smtClean="0">
                <a:solidFill>
                  <a:srgbClr val="FF0000"/>
                </a:solidFill>
              </a:rPr>
              <a:t>Decompose objects into primitives </a:t>
            </a:r>
            <a:r>
              <a:rPr lang="en-US" sz="2000" dirty="0" smtClean="0">
                <a:solidFill>
                  <a:schemeClr val="bg2"/>
                </a:solidFill>
              </a:rPr>
              <a:t>that the operating system can understand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&amp; Client</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0" y="1114425"/>
            <a:ext cx="4419690" cy="2345467"/>
          </a:xfrm>
          <a:prstGeom prst="rect">
            <a:avLst/>
          </a:prstGeom>
          <a:noFill/>
          <a:ln w="9525">
            <a:noFill/>
            <a:miter lim="800000"/>
            <a:headEnd/>
            <a:tailEnd/>
          </a:ln>
        </p:spPr>
      </p:pic>
      <p:pic>
        <p:nvPicPr>
          <p:cNvPr id="11268" name="Picture 4"/>
          <p:cNvPicPr>
            <a:picLocks noChangeAspect="1" noChangeArrowheads="1"/>
          </p:cNvPicPr>
          <p:nvPr/>
        </p:nvPicPr>
        <p:blipFill>
          <a:blip r:embed="rId3" cstate="print"/>
          <a:srcRect/>
          <a:stretch>
            <a:fillRect/>
          </a:stretch>
        </p:blipFill>
        <p:spPr bwMode="auto">
          <a:xfrm>
            <a:off x="4425793" y="736796"/>
            <a:ext cx="4683262" cy="3501338"/>
          </a:xfrm>
          <a:prstGeom prst="rect">
            <a:avLst/>
          </a:prstGeom>
          <a:noFill/>
          <a:ln w="9525">
            <a:noFill/>
            <a:miter lim="800000"/>
            <a:headEnd/>
            <a:tailEnd/>
          </a:ln>
        </p:spPr>
      </p:pic>
      <p:pic>
        <p:nvPicPr>
          <p:cNvPr id="11269" name="Picture 5"/>
          <p:cNvPicPr>
            <a:picLocks noChangeAspect="1" noChangeArrowheads="1"/>
          </p:cNvPicPr>
          <p:nvPr/>
        </p:nvPicPr>
        <p:blipFill>
          <a:blip r:embed="rId4" cstate="print"/>
          <a:srcRect/>
          <a:stretch>
            <a:fillRect/>
          </a:stretch>
        </p:blipFill>
        <p:spPr bwMode="auto">
          <a:xfrm>
            <a:off x="4226011" y="4410351"/>
            <a:ext cx="4917989" cy="2283352"/>
          </a:xfrm>
          <a:prstGeom prst="rect">
            <a:avLst/>
          </a:prstGeom>
          <a:noFill/>
          <a:ln w="9525">
            <a:noFill/>
            <a:miter lim="800000"/>
            <a:headEnd/>
            <a:tailEnd/>
          </a:ln>
        </p:spPr>
      </p:pic>
      <p:sp>
        <p:nvSpPr>
          <p:cNvPr id="8" name="Rounded Rectangle 7"/>
          <p:cNvSpPr/>
          <p:nvPr/>
        </p:nvSpPr>
        <p:spPr>
          <a:xfrm>
            <a:off x="1337794" y="806064"/>
            <a:ext cx="164592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IRemoteservice.aidl</a:t>
            </a:r>
            <a:endParaRPr lang="en-US" sz="1200" dirty="0"/>
          </a:p>
        </p:txBody>
      </p:sp>
      <p:sp>
        <p:nvSpPr>
          <p:cNvPr id="10" name="Rounded Rectangle 9"/>
          <p:cNvSpPr/>
          <p:nvPr/>
        </p:nvSpPr>
        <p:spPr>
          <a:xfrm>
            <a:off x="5369905" y="409250"/>
            <a:ext cx="164592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Remoteservice.java</a:t>
            </a:r>
            <a:endParaRPr lang="en-US" sz="1200" dirty="0"/>
          </a:p>
        </p:txBody>
      </p:sp>
      <p:sp>
        <p:nvSpPr>
          <p:cNvPr id="13" name="Rectangle 12"/>
          <p:cNvSpPr/>
          <p:nvPr/>
        </p:nvSpPr>
        <p:spPr>
          <a:xfrm>
            <a:off x="0" y="3524628"/>
            <a:ext cx="4097080" cy="235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the </a:t>
            </a:r>
            <a:r>
              <a:rPr lang="en-US" sz="1200" dirty="0" smtClean="0"/>
              <a:t>SDK tools generate the </a:t>
            </a:r>
            <a:r>
              <a:rPr lang="en-US" sz="1200" dirty="0" smtClean="0">
                <a:solidFill>
                  <a:schemeClr val="bg2"/>
                </a:solidFill>
              </a:rPr>
              <a:t>IBinder </a:t>
            </a:r>
            <a:r>
              <a:rPr lang="en-US" sz="1200" dirty="0" smtClean="0">
                <a:solidFill>
                  <a:schemeClr val="bg2"/>
                </a:solidFill>
              </a:rPr>
              <a:t>interface class (IRemoteService.java)</a:t>
            </a:r>
            <a:r>
              <a:rPr lang="en-US" sz="1200" dirty="0" smtClean="0"/>
              <a:t> </a:t>
            </a:r>
            <a:r>
              <a:rPr lang="en-US" sz="1200" dirty="0" smtClean="0"/>
              <a:t>file in your project's </a:t>
            </a:r>
            <a:r>
              <a:rPr lang="en-US" sz="1200" b="1" i="1" dirty="0" smtClean="0"/>
              <a:t>gen/</a:t>
            </a:r>
            <a:r>
              <a:rPr lang="en-US" sz="1200" dirty="0" smtClean="0"/>
              <a:t> </a:t>
            </a:r>
            <a:r>
              <a:rPr lang="en-US" sz="1200" dirty="0" smtClean="0"/>
              <a:t>directory</a:t>
            </a:r>
            <a:r>
              <a:rPr lang="en-US" sz="1200" dirty="0" smtClean="0"/>
              <a:t> </a:t>
            </a:r>
            <a:endParaRPr lang="en-US" sz="1200" dirty="0" smtClean="0">
              <a:solidFill>
                <a:schemeClr val="bg2"/>
              </a:solidFill>
            </a:endParaRPr>
          </a:p>
          <a:p>
            <a:endParaRPr lang="en-US" sz="1200" dirty="0" smtClean="0"/>
          </a:p>
          <a:p>
            <a:r>
              <a:rPr lang="en-US" sz="1200" dirty="0" smtClean="0"/>
              <a:t>The generated interface includes a </a:t>
            </a:r>
            <a:r>
              <a:rPr lang="en-US" sz="1200" dirty="0" smtClean="0">
                <a:solidFill>
                  <a:schemeClr val="bg2"/>
                </a:solidFill>
              </a:rPr>
              <a:t>subclass named Stub (</a:t>
            </a:r>
            <a:r>
              <a:rPr lang="en-US" sz="1200" dirty="0" err="1" smtClean="0">
                <a:solidFill>
                  <a:schemeClr val="bg2"/>
                </a:solidFill>
              </a:rPr>
              <a:t>IRemoteService.Stub</a:t>
            </a:r>
            <a:r>
              <a:rPr lang="en-US" sz="1200" dirty="0" smtClean="0">
                <a:solidFill>
                  <a:schemeClr val="bg2"/>
                </a:solidFill>
              </a:rPr>
              <a:t>) </a:t>
            </a:r>
            <a:r>
              <a:rPr lang="en-US" sz="1200" dirty="0" smtClean="0"/>
              <a:t>that </a:t>
            </a:r>
            <a:r>
              <a:rPr lang="en-US" sz="1200" dirty="0" smtClean="0"/>
              <a:t>is an abstract implementation of its parent interface </a:t>
            </a:r>
            <a:r>
              <a:rPr lang="en-US" sz="1200" dirty="0" smtClean="0"/>
              <a:t>and </a:t>
            </a:r>
            <a:r>
              <a:rPr lang="en-US" sz="1200" dirty="0" smtClean="0"/>
              <a:t>declares all the methods from the .</a:t>
            </a:r>
            <a:r>
              <a:rPr lang="en-US" sz="1200" dirty="0" err="1" smtClean="0"/>
              <a:t>aidl</a:t>
            </a:r>
            <a:r>
              <a:rPr lang="en-US" sz="1200" dirty="0" smtClean="0"/>
              <a:t> </a:t>
            </a:r>
            <a:r>
              <a:rPr lang="en-US" sz="1200" dirty="0" smtClean="0"/>
              <a:t>file, </a:t>
            </a:r>
          </a:p>
          <a:p>
            <a:endParaRPr lang="en-US" sz="1200" dirty="0" smtClean="0"/>
          </a:p>
          <a:p>
            <a:r>
              <a:rPr lang="en-US" sz="1200" dirty="0" smtClean="0"/>
              <a:t>In stub, there is a helper method </a:t>
            </a:r>
            <a:r>
              <a:rPr lang="en-US" sz="1200" dirty="0" err="1" smtClean="0">
                <a:solidFill>
                  <a:schemeClr val="bg2"/>
                </a:solidFill>
              </a:rPr>
              <a:t>IRemoteService.Stub.asInterface</a:t>
            </a:r>
            <a:r>
              <a:rPr lang="en-US" sz="1200" dirty="0" smtClean="0">
                <a:solidFill>
                  <a:schemeClr val="bg2"/>
                </a:solidFill>
              </a:rPr>
              <a:t>() </a:t>
            </a:r>
            <a:r>
              <a:rPr lang="en-US" sz="1200" dirty="0" smtClean="0"/>
              <a:t>returns an instance of the stub </a:t>
            </a:r>
            <a:r>
              <a:rPr lang="en-US" sz="1200" dirty="0" smtClean="0"/>
              <a:t>interface</a:t>
            </a:r>
          </a:p>
        </p:txBody>
      </p:sp>
      <p:sp>
        <p:nvSpPr>
          <p:cNvPr id="16" name="Rectangle 15"/>
          <p:cNvSpPr/>
          <p:nvPr/>
        </p:nvSpPr>
        <p:spPr>
          <a:xfrm>
            <a:off x="7204378" y="2034933"/>
            <a:ext cx="1646324" cy="406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Return binder object (remote binder)</a:t>
            </a:r>
            <a:endParaRPr lang="en-US" sz="1200" dirty="0"/>
          </a:p>
        </p:txBody>
      </p:sp>
      <p:sp>
        <p:nvSpPr>
          <p:cNvPr id="17" name="Rectangle 16"/>
          <p:cNvSpPr/>
          <p:nvPr/>
        </p:nvSpPr>
        <p:spPr>
          <a:xfrm>
            <a:off x="941988" y="6188590"/>
            <a:ext cx="3052119" cy="5486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77787B"/>
                </a:solidFill>
              </a:rPr>
              <a:t>Client app must have a copy of the .</a:t>
            </a:r>
            <a:r>
              <a:rPr lang="en-US" sz="1200" dirty="0" err="1" smtClean="0">
                <a:solidFill>
                  <a:srgbClr val="77787B"/>
                </a:solidFill>
              </a:rPr>
              <a:t>aidl</a:t>
            </a:r>
            <a:r>
              <a:rPr lang="en-US" sz="1200" dirty="0" smtClean="0">
                <a:solidFill>
                  <a:srgbClr val="77787B"/>
                </a:solidFill>
              </a:rPr>
              <a:t> file in its </a:t>
            </a:r>
            <a:r>
              <a:rPr lang="en-US" sz="1200" dirty="0" err="1" smtClean="0">
                <a:solidFill>
                  <a:srgbClr val="77787B"/>
                </a:solidFill>
              </a:rPr>
              <a:t>src</a:t>
            </a:r>
            <a:r>
              <a:rPr lang="en-US" sz="1200" dirty="0" smtClean="0">
                <a:solidFill>
                  <a:srgbClr val="77787B"/>
                </a:solidFill>
              </a:rPr>
              <a:t>/ directory, if it is NOT running in the same process of service</a:t>
            </a:r>
            <a:endParaRPr lang="en-US" sz="1200" dirty="0">
              <a:solidFill>
                <a:srgbClr val="77787B"/>
              </a:solidFill>
            </a:endParaRPr>
          </a:p>
        </p:txBody>
      </p:sp>
      <p:sp>
        <p:nvSpPr>
          <p:cNvPr id="18" name="Rectangle 17"/>
          <p:cNvSpPr/>
          <p:nvPr/>
        </p:nvSpPr>
        <p:spPr>
          <a:xfrm>
            <a:off x="5367104" y="2181861"/>
            <a:ext cx="585122" cy="164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8204887" y="4303880"/>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Client</a:t>
            </a:r>
            <a:endParaRPr lang="en-US" sz="1200" dirty="0"/>
          </a:p>
        </p:txBody>
      </p:sp>
      <p:sp>
        <p:nvSpPr>
          <p:cNvPr id="22" name="Rounded Rectangle 21"/>
          <p:cNvSpPr/>
          <p:nvPr/>
        </p:nvSpPr>
        <p:spPr>
          <a:xfrm>
            <a:off x="3336713" y="1066098"/>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Service AIDL</a:t>
            </a:r>
            <a:endParaRPr lang="en-US" sz="1200" dirty="0"/>
          </a:p>
        </p:txBody>
      </p:sp>
      <p:sp>
        <p:nvSpPr>
          <p:cNvPr id="23" name="Rounded Rectangle 22"/>
          <p:cNvSpPr/>
          <p:nvPr/>
        </p:nvSpPr>
        <p:spPr>
          <a:xfrm>
            <a:off x="8061113" y="588770"/>
            <a:ext cx="939113" cy="420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Service </a:t>
            </a:r>
            <a:endParaRPr lang="en-US" sz="1200" dirty="0"/>
          </a:p>
        </p:txBody>
      </p:sp>
      <p:sp>
        <p:nvSpPr>
          <p:cNvPr id="24" name="Rounded Rectangle 23"/>
          <p:cNvSpPr/>
          <p:nvPr/>
        </p:nvSpPr>
        <p:spPr>
          <a:xfrm>
            <a:off x="7591244" y="5457723"/>
            <a:ext cx="1397481" cy="41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Get remote binder object</a:t>
            </a:r>
            <a:endParaRPr lang="en-US" sz="1400" b="1" dirty="0">
              <a:solidFill>
                <a:schemeClr val="bg2"/>
              </a:solidFill>
            </a:endParaRPr>
          </a:p>
        </p:txBody>
      </p:sp>
      <p:sp>
        <p:nvSpPr>
          <p:cNvPr id="25" name="Rectangle 24"/>
          <p:cNvSpPr/>
          <p:nvPr/>
        </p:nvSpPr>
        <p:spPr>
          <a:xfrm>
            <a:off x="5788324" y="5319001"/>
            <a:ext cx="2406769" cy="150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028974" y="2886071"/>
            <a:ext cx="1646324" cy="406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Service </a:t>
            </a:r>
            <a:r>
              <a:rPr lang="en-US" sz="1200" dirty="0" err="1" smtClean="0"/>
              <a:t>Impl</a:t>
            </a:r>
            <a:r>
              <a:rPr lang="en-US" sz="1200" dirty="0" smtClean="0"/>
              <a:t>.</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268"/>
                                        </p:tgtEl>
                                        <p:attrNameLst>
                                          <p:attrName>style.visibility</p:attrName>
                                        </p:attrNameLst>
                                      </p:cBhvr>
                                      <p:to>
                                        <p:strVal val="visible"/>
                                      </p:to>
                                    </p:set>
                                    <p:animEffect transition="in" filter="blinds(horizontal)">
                                      <p:cBhvr>
                                        <p:cTn id="24" dur="500"/>
                                        <p:tgtEl>
                                          <p:spTgt spid="1126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linds(horizont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1269"/>
                                        </p:tgtEl>
                                        <p:attrNameLst>
                                          <p:attrName>style.visibility</p:attrName>
                                        </p:attrNameLst>
                                      </p:cBhvr>
                                      <p:to>
                                        <p:strVal val="visible"/>
                                      </p:to>
                                    </p:set>
                                    <p:animEffect transition="in" filter="blinds(horizontal)">
                                      <p:cBhvr>
                                        <p:cTn id="43" dur="500"/>
                                        <p:tgtEl>
                                          <p:spTgt spid="1126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blinds(horizontal)">
                                      <p:cBhvr>
                                        <p:cTn id="49" dur="500"/>
                                        <p:tgtEl>
                                          <p:spTgt spid="2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linds(horizont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1"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7" grpId="1" animBg="1"/>
      <p:bldP spid="18" grpId="0" animBg="1"/>
      <p:bldP spid="21" grpId="0" animBg="1"/>
      <p:bldP spid="22" grpId="0" animBg="1"/>
      <p:bldP spid="23" grpId="0" animBg="1"/>
      <p:bldP spid="24"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Objects over IPC</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400305" y="1403394"/>
            <a:ext cx="4438650" cy="96202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5027499" y="1087395"/>
            <a:ext cx="3569070" cy="5659395"/>
          </a:xfrm>
          <a:prstGeom prst="rect">
            <a:avLst/>
          </a:prstGeom>
          <a:noFill/>
          <a:ln w="9525">
            <a:noFill/>
            <a:miter lim="800000"/>
            <a:headEnd/>
            <a:tailEnd/>
          </a:ln>
        </p:spPr>
      </p:pic>
      <p:sp>
        <p:nvSpPr>
          <p:cNvPr id="20" name="Rectangle 19"/>
          <p:cNvSpPr/>
          <p:nvPr/>
        </p:nvSpPr>
        <p:spPr>
          <a:xfrm>
            <a:off x="2494434" y="2078966"/>
            <a:ext cx="1902941" cy="473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rPr>
              <a:t>Transaction data between client and service</a:t>
            </a:r>
            <a:endParaRPr lang="en-US" sz="1200" dirty="0">
              <a:solidFill>
                <a:schemeClr val="tx1"/>
              </a:solidFill>
            </a:endParaRPr>
          </a:p>
        </p:txBody>
      </p:sp>
      <p:sp>
        <p:nvSpPr>
          <p:cNvPr id="21" name="Rectangle 20"/>
          <p:cNvSpPr/>
          <p:nvPr/>
        </p:nvSpPr>
        <p:spPr>
          <a:xfrm>
            <a:off x="432484" y="2174789"/>
            <a:ext cx="1149181" cy="172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p:cNvPicPr>
            <a:picLocks noChangeAspect="1" noChangeArrowheads="1"/>
          </p:cNvPicPr>
          <p:nvPr/>
        </p:nvPicPr>
        <p:blipFill>
          <a:blip r:embed="rId4" cstate="print"/>
          <a:srcRect/>
          <a:stretch>
            <a:fillRect/>
          </a:stretch>
        </p:blipFill>
        <p:spPr bwMode="auto">
          <a:xfrm>
            <a:off x="395417" y="2647493"/>
            <a:ext cx="2236572" cy="2020887"/>
          </a:xfrm>
          <a:prstGeom prst="rect">
            <a:avLst/>
          </a:prstGeom>
          <a:noFill/>
          <a:ln w="9525">
            <a:noFill/>
            <a:miter lim="800000"/>
            <a:headEnd/>
            <a:tailEnd/>
          </a:ln>
        </p:spPr>
      </p:pic>
      <p:cxnSp>
        <p:nvCxnSpPr>
          <p:cNvPr id="23" name="Shape 22"/>
          <p:cNvCxnSpPr>
            <a:stCxn id="21" idx="2"/>
            <a:endCxn id="22" idx="0"/>
          </p:cNvCxnSpPr>
          <p:nvPr/>
        </p:nvCxnSpPr>
        <p:spPr>
          <a:xfrm rot="16200000" flipH="1">
            <a:off x="1110534" y="2244324"/>
            <a:ext cx="299710" cy="506628"/>
          </a:xfrm>
          <a:prstGeom prst="bentConnector3">
            <a:avLst>
              <a:gd name="adj1" fmla="val 50000"/>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237284" y="3177552"/>
            <a:ext cx="1367483" cy="123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605177" y="2928471"/>
            <a:ext cx="247578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2"/>
                </a:solidFill>
              </a:rPr>
              <a:t>Create a new instance of the </a:t>
            </a:r>
            <a:r>
              <a:rPr lang="en-US" sz="1200" dirty="0" err="1" smtClean="0">
                <a:solidFill>
                  <a:schemeClr val="bg2"/>
                </a:solidFill>
              </a:rPr>
              <a:t>Parcelable</a:t>
            </a:r>
            <a:r>
              <a:rPr lang="en-US" sz="1200" dirty="0" smtClean="0">
                <a:solidFill>
                  <a:schemeClr val="bg2"/>
                </a:solidFill>
              </a:rPr>
              <a:t> class</a:t>
            </a:r>
            <a:r>
              <a:rPr lang="en-US" sz="1200" dirty="0" smtClean="0"/>
              <a:t>, instantiating it from the given Parcel whose data had previously been written by </a:t>
            </a:r>
            <a:r>
              <a:rPr lang="en-US" sz="1200" dirty="0" err="1" smtClean="0">
                <a:hlinkClick r:id="rId5"/>
              </a:rPr>
              <a:t>Parcelable.writeToParcel</a:t>
            </a:r>
            <a:r>
              <a:rPr lang="en-US" sz="1200" dirty="0" smtClean="0">
                <a:hlinkClick r:id="rId5"/>
              </a:rPr>
              <a:t>()</a:t>
            </a:r>
            <a:r>
              <a:rPr lang="en-US" sz="1200" dirty="0" smtClean="0"/>
              <a:t>.</a:t>
            </a:r>
            <a:endParaRPr lang="en-US" sz="1200" dirty="0">
              <a:solidFill>
                <a:srgbClr val="7030A0"/>
              </a:solidFill>
            </a:endParaRPr>
          </a:p>
        </p:txBody>
      </p:sp>
      <p:sp>
        <p:nvSpPr>
          <p:cNvPr id="28" name="Rectangle 27"/>
          <p:cNvSpPr/>
          <p:nvPr/>
        </p:nvSpPr>
        <p:spPr>
          <a:xfrm>
            <a:off x="6124830" y="2660821"/>
            <a:ext cx="1536359" cy="119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214548" y="4226943"/>
            <a:ext cx="1594024" cy="41919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089202" y="3400049"/>
            <a:ext cx="1821884" cy="57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2"/>
                </a:solidFill>
              </a:rPr>
              <a:t>Create a new array of the </a:t>
            </a:r>
            <a:r>
              <a:rPr lang="en-US" sz="1200" dirty="0" err="1" smtClean="0">
                <a:solidFill>
                  <a:schemeClr val="bg2"/>
                </a:solidFill>
              </a:rPr>
              <a:t>Parcelable</a:t>
            </a:r>
            <a:r>
              <a:rPr lang="en-US" sz="1200" dirty="0" smtClean="0">
                <a:solidFill>
                  <a:schemeClr val="bg2"/>
                </a:solidFill>
              </a:rPr>
              <a:t> class.</a:t>
            </a:r>
            <a:endParaRPr lang="en-US" sz="1200" dirty="0">
              <a:solidFill>
                <a:schemeClr val="bg2"/>
              </a:solidFill>
            </a:endParaRPr>
          </a:p>
        </p:txBody>
      </p:sp>
      <p:sp>
        <p:nvSpPr>
          <p:cNvPr id="29" name="Rectangle 28"/>
          <p:cNvSpPr/>
          <p:nvPr/>
        </p:nvSpPr>
        <p:spPr>
          <a:xfrm>
            <a:off x="5638876" y="2502671"/>
            <a:ext cx="874068" cy="111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12825" y="1683392"/>
            <a:ext cx="2339469" cy="662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2"/>
                </a:solidFill>
              </a:rPr>
              <a:t>Public </a:t>
            </a:r>
            <a:r>
              <a:rPr lang="en-US" sz="1200" dirty="0" smtClean="0">
                <a:solidFill>
                  <a:schemeClr val="bg2"/>
                </a:solidFill>
              </a:rPr>
              <a:t>CREATOR field</a:t>
            </a:r>
            <a:r>
              <a:rPr lang="en-US" sz="1200" dirty="0" smtClean="0"/>
              <a:t> that generates instances of your </a:t>
            </a:r>
            <a:r>
              <a:rPr lang="en-US" sz="1200" dirty="0" err="1" smtClean="0"/>
              <a:t>Parcelable</a:t>
            </a:r>
            <a:r>
              <a:rPr lang="en-US" sz="1200" dirty="0" smtClean="0"/>
              <a:t> class  </a:t>
            </a:r>
            <a:r>
              <a:rPr lang="en-US" sz="1200" dirty="0" smtClean="0"/>
              <a:t>from </a:t>
            </a:r>
            <a:r>
              <a:rPr lang="en-US" sz="1200" dirty="0" smtClean="0"/>
              <a:t>a Parcel.</a:t>
            </a:r>
            <a:endParaRPr lang="en-US" sz="12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linds(horizontal)">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40" grpId="0" animBg="1"/>
      <p:bldP spid="25"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a:t>
            </a:r>
            <a:r>
              <a:rPr lang="en-US" dirty="0" smtClean="0"/>
              <a:t>Practice in Bound Service </a:t>
            </a:r>
            <a:endParaRPr lang="en-US" dirty="0"/>
          </a:p>
        </p:txBody>
      </p:sp>
      <p:sp>
        <p:nvSpPr>
          <p:cNvPr id="4" name="TextBox 3"/>
          <p:cNvSpPr txBox="1"/>
          <p:nvPr/>
        </p:nvSpPr>
        <p:spPr>
          <a:xfrm>
            <a:off x="418469" y="2009924"/>
            <a:ext cx="8215952" cy="3477875"/>
          </a:xfrm>
          <a:prstGeom prst="rect">
            <a:avLst/>
          </a:prstGeom>
          <a:noFill/>
        </p:spPr>
        <p:txBody>
          <a:bodyPr wrap="square" rtlCol="0">
            <a:spAutoFit/>
          </a:bodyPr>
          <a:lstStyle/>
          <a:p>
            <a:r>
              <a:rPr lang="en-US" sz="2000" dirty="0" smtClean="0">
                <a:solidFill>
                  <a:schemeClr val="bg1"/>
                </a:solidFill>
              </a:rPr>
              <a:t>Bind during </a:t>
            </a:r>
            <a:r>
              <a:rPr lang="en-US" sz="2000" dirty="0" err="1" smtClean="0">
                <a:solidFill>
                  <a:schemeClr val="bg1"/>
                </a:solidFill>
                <a:hlinkClick r:id="rId2"/>
              </a:rPr>
              <a:t>onStart</a:t>
            </a:r>
            <a:r>
              <a:rPr lang="en-US" sz="2000" dirty="0" smtClean="0">
                <a:solidFill>
                  <a:schemeClr val="bg1"/>
                </a:solidFill>
                <a:hlinkClick r:id="rId2"/>
              </a:rPr>
              <a:t>()</a:t>
            </a:r>
            <a:r>
              <a:rPr lang="en-US" sz="2000" dirty="0" smtClean="0">
                <a:solidFill>
                  <a:schemeClr val="bg1"/>
                </a:solidFill>
              </a:rPr>
              <a:t> and unbind during </a:t>
            </a:r>
            <a:r>
              <a:rPr lang="en-US" sz="2000" dirty="0" err="1" smtClean="0">
                <a:solidFill>
                  <a:schemeClr val="bg1"/>
                </a:solidFill>
                <a:hlinkClick r:id="rId2"/>
              </a:rPr>
              <a:t>onStop</a:t>
            </a:r>
            <a:r>
              <a:rPr lang="en-US" sz="2000" dirty="0" smtClean="0">
                <a:solidFill>
                  <a:schemeClr val="bg1"/>
                </a:solidFill>
                <a:hlinkClick r:id="rId2"/>
              </a:rPr>
              <a:t>()</a:t>
            </a:r>
            <a:endParaRPr lang="en-US" sz="2000" dirty="0" smtClean="0">
              <a:solidFill>
                <a:schemeClr val="bg1"/>
              </a:solidFill>
            </a:endParaRPr>
          </a:p>
          <a:p>
            <a:r>
              <a:rPr lang="en-US" sz="2000" dirty="0" smtClean="0">
                <a:solidFill>
                  <a:schemeClr val="bg2"/>
                </a:solidFill>
              </a:rPr>
              <a:t>-- Activity interact with the service while it is visible</a:t>
            </a:r>
          </a:p>
          <a:p>
            <a:endParaRPr lang="en-US" sz="2000" dirty="0" smtClean="0">
              <a:solidFill>
                <a:schemeClr val="bg2"/>
              </a:solidFill>
            </a:endParaRPr>
          </a:p>
          <a:p>
            <a:r>
              <a:rPr lang="en-US" sz="2000" dirty="0" smtClean="0">
                <a:solidFill>
                  <a:srgbClr val="FFC000"/>
                </a:solidFill>
              </a:rPr>
              <a:t>Bind during </a:t>
            </a:r>
            <a:r>
              <a:rPr lang="en-US" sz="2000" dirty="0" smtClean="0">
                <a:solidFill>
                  <a:srgbClr val="FFC000"/>
                </a:solidFill>
                <a:hlinkClick r:id="rId2"/>
              </a:rPr>
              <a:t>onCreate()</a:t>
            </a:r>
            <a:r>
              <a:rPr lang="en-US" sz="2000" dirty="0" smtClean="0">
                <a:solidFill>
                  <a:srgbClr val="FFC000"/>
                </a:solidFill>
              </a:rPr>
              <a:t> and unbind during </a:t>
            </a:r>
            <a:r>
              <a:rPr lang="en-US" sz="2000" dirty="0" smtClean="0">
                <a:solidFill>
                  <a:srgbClr val="FFC000"/>
                </a:solidFill>
                <a:hlinkClick r:id="rId2"/>
              </a:rPr>
              <a:t>onDestroy()</a:t>
            </a:r>
            <a:endParaRPr lang="en-US" sz="2000" dirty="0" smtClean="0">
              <a:solidFill>
                <a:srgbClr val="FFC000"/>
              </a:solidFill>
            </a:endParaRPr>
          </a:p>
          <a:p>
            <a:r>
              <a:rPr lang="en-US" sz="2000" dirty="0" smtClean="0">
                <a:solidFill>
                  <a:schemeClr val="bg2"/>
                </a:solidFill>
              </a:rPr>
              <a:t>--Activity </a:t>
            </a:r>
            <a:r>
              <a:rPr lang="en-US" sz="2000" dirty="0" smtClean="0">
                <a:solidFill>
                  <a:schemeClr val="bg2"/>
                </a:solidFill>
              </a:rPr>
              <a:t>is stopped in the </a:t>
            </a:r>
            <a:r>
              <a:rPr lang="en-US" sz="2000" dirty="0" smtClean="0">
                <a:solidFill>
                  <a:schemeClr val="bg2"/>
                </a:solidFill>
              </a:rPr>
              <a:t>background, so the process ranking is decreased, then system will more likely kill the activity in case of low memory, but it does NOT unbind from bound service, so bound service is never stopped </a:t>
            </a:r>
            <a:endParaRPr lang="en-US" sz="2000" dirty="0" smtClean="0">
              <a:solidFill>
                <a:schemeClr val="bg2"/>
              </a:solidFill>
            </a:endParaRPr>
          </a:p>
          <a:p>
            <a:endParaRPr lang="en-US" sz="2000" dirty="0" smtClean="0">
              <a:solidFill>
                <a:schemeClr val="bg2"/>
              </a:solidFill>
            </a:endParaRPr>
          </a:p>
          <a:p>
            <a:r>
              <a:rPr lang="en-US" sz="2000" dirty="0" smtClean="0">
                <a:solidFill>
                  <a:srgbClr val="FF0000"/>
                </a:solidFill>
              </a:rPr>
              <a:t>Bind during </a:t>
            </a:r>
            <a:r>
              <a:rPr lang="en-US" sz="2000" dirty="0" err="1" smtClean="0">
                <a:solidFill>
                  <a:srgbClr val="FF0000"/>
                </a:solidFill>
                <a:hlinkClick r:id="rId2"/>
              </a:rPr>
              <a:t>onResume</a:t>
            </a:r>
            <a:r>
              <a:rPr lang="en-US" sz="2000" dirty="0" smtClean="0">
                <a:solidFill>
                  <a:srgbClr val="FF0000"/>
                </a:solidFill>
                <a:hlinkClick r:id="rId2"/>
              </a:rPr>
              <a:t>()</a:t>
            </a:r>
            <a:r>
              <a:rPr lang="en-US" sz="2000" dirty="0" smtClean="0">
                <a:solidFill>
                  <a:srgbClr val="FF0000"/>
                </a:solidFill>
              </a:rPr>
              <a:t> and unbind during </a:t>
            </a:r>
            <a:r>
              <a:rPr lang="en-US" sz="2000" dirty="0" err="1" smtClean="0">
                <a:solidFill>
                  <a:srgbClr val="FF0000"/>
                </a:solidFill>
                <a:hlinkClick r:id="rId2"/>
              </a:rPr>
              <a:t>onPause</a:t>
            </a:r>
            <a:r>
              <a:rPr lang="en-US" sz="2000" dirty="0" smtClean="0">
                <a:solidFill>
                  <a:srgbClr val="FF0000"/>
                </a:solidFill>
                <a:hlinkClick r:id="rId2"/>
              </a:rPr>
              <a:t>()</a:t>
            </a:r>
            <a:endParaRPr lang="en-US" sz="2000" dirty="0" smtClean="0">
              <a:solidFill>
                <a:srgbClr val="FF0000"/>
              </a:solidFill>
            </a:endParaRPr>
          </a:p>
          <a:p>
            <a:r>
              <a:rPr lang="en-US" sz="2000" dirty="0" smtClean="0">
                <a:solidFill>
                  <a:schemeClr val="bg2"/>
                </a:solidFill>
              </a:rPr>
              <a:t>--Transition of activity cause overhead across process communication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JNI</a:t>
            </a:r>
            <a:endParaRPr lang="en-US" b="1" dirty="0"/>
          </a:p>
        </p:txBody>
      </p:sp>
      <p:sp>
        <p:nvSpPr>
          <p:cNvPr id="7" name="TextBox 6"/>
          <p:cNvSpPr txBox="1"/>
          <p:nvPr/>
        </p:nvSpPr>
        <p:spPr>
          <a:xfrm>
            <a:off x="504967" y="1392072"/>
            <a:ext cx="8215952" cy="2154436"/>
          </a:xfrm>
          <a:prstGeom prst="rect">
            <a:avLst/>
          </a:prstGeom>
          <a:noFill/>
        </p:spPr>
        <p:txBody>
          <a:bodyPr wrap="square" rtlCol="0">
            <a:spAutoFit/>
          </a:bodyPr>
          <a:lstStyle/>
          <a:p>
            <a:r>
              <a:rPr lang="en-US" sz="2000" dirty="0" smtClean="0">
                <a:solidFill>
                  <a:schemeClr val="bg2"/>
                </a:solidFill>
              </a:rPr>
              <a:t>Motivation</a:t>
            </a:r>
            <a:endParaRPr lang="en-US" sz="2000" dirty="0" smtClean="0">
              <a:solidFill>
                <a:schemeClr val="bg2"/>
              </a:solidFill>
            </a:endParaRPr>
          </a:p>
          <a:p>
            <a:r>
              <a:rPr lang="en-US" sz="2000" dirty="0" smtClean="0">
                <a:solidFill>
                  <a:schemeClr val="bg2"/>
                </a:solidFill>
              </a:rPr>
              <a:t>Where Java alone does not meet the needs of application/service application, then to use the </a:t>
            </a:r>
            <a:r>
              <a:rPr lang="en-US" sz="2000" b="1" dirty="0" smtClean="0">
                <a:solidFill>
                  <a:schemeClr val="bg2"/>
                </a:solidFill>
              </a:rPr>
              <a:t>JNI</a:t>
            </a:r>
            <a:r>
              <a:rPr lang="en-US" sz="2000" dirty="0" smtClean="0">
                <a:solidFill>
                  <a:schemeClr val="bg2"/>
                </a:solidFill>
              </a:rPr>
              <a:t> to write </a:t>
            </a:r>
            <a:r>
              <a:rPr lang="en-US" sz="2000" i="1" dirty="0" smtClean="0">
                <a:solidFill>
                  <a:srgbClr val="FF0000"/>
                </a:solidFill>
              </a:rPr>
              <a:t>Java native methods</a:t>
            </a:r>
            <a:r>
              <a:rPr lang="en-US" sz="2000" dirty="0" smtClean="0">
                <a:solidFill>
                  <a:srgbClr val="FF0000"/>
                </a:solidFill>
              </a:rPr>
              <a:t> </a:t>
            </a:r>
            <a:r>
              <a:rPr lang="en-US" sz="2000" dirty="0" smtClean="0">
                <a:solidFill>
                  <a:schemeClr val="bg2"/>
                </a:solidFill>
              </a:rPr>
              <a:t>to handle those situations, such as </a:t>
            </a:r>
            <a:r>
              <a:rPr lang="en-US" sz="2000" dirty="0" smtClean="0">
                <a:solidFill>
                  <a:srgbClr val="FF0000"/>
                </a:solidFill>
              </a:rPr>
              <a:t>libraries in Android native</a:t>
            </a:r>
          </a:p>
          <a:p>
            <a:endParaRPr lang="en-US" sz="1800" dirty="0" smtClean="0">
              <a:solidFill>
                <a:schemeClr val="bg2"/>
              </a:solidFill>
            </a:endParaRPr>
          </a:p>
          <a:p>
            <a:r>
              <a:rPr lang="en-US" sz="1800" dirty="0" smtClean="0">
                <a:solidFill>
                  <a:schemeClr val="bg2"/>
                </a:solidFill>
              </a:rPr>
              <a:t>JNI Spec: </a:t>
            </a:r>
            <a:r>
              <a:rPr lang="en-US" sz="1800" dirty="0" smtClean="0">
                <a:solidFill>
                  <a:schemeClr val="bg2"/>
                </a:solidFill>
                <a:hlinkClick r:id="rId2"/>
              </a:rPr>
              <a:t>http://docs.oracle.com/javase/7/docs/technotes/guides/jni/spec/jniTOC.html</a:t>
            </a:r>
            <a:endParaRPr lang="en-US" sz="1800" dirty="0" smtClean="0">
              <a:solidFill>
                <a:schemeClr val="bg2"/>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as Bound Service </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10872" y="1208260"/>
            <a:ext cx="8230664" cy="51554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 about Android </a:t>
            </a:r>
            <a:r>
              <a:rPr lang="en-US" dirty="0" smtClean="0"/>
              <a:t>Service</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461665"/>
          </a:xfrm>
          <a:prstGeom prst="rect">
            <a:avLst/>
          </a:prstGeom>
          <a:noFill/>
        </p:spPr>
        <p:txBody>
          <a:bodyPr wrap="square" rtlCol="0">
            <a:spAutoFit/>
          </a:bodyPr>
          <a:lstStyle/>
          <a:p>
            <a:r>
              <a:rPr lang="en-US" sz="2400" dirty="0" smtClean="0">
                <a:solidFill>
                  <a:schemeClr val="bg2"/>
                </a:solidFill>
              </a:rPr>
              <a:t>Q: Is a Service a </a:t>
            </a:r>
            <a:r>
              <a:rPr lang="en-US" sz="2400" b="1" dirty="0" smtClean="0">
                <a:solidFill>
                  <a:schemeClr val="bg2"/>
                </a:solidFill>
              </a:rPr>
              <a:t>Separate Process</a:t>
            </a:r>
            <a:r>
              <a:rPr lang="en-US" sz="2400" dirty="0" smtClean="0">
                <a:solidFill>
                  <a:schemeClr val="bg2"/>
                </a:solidFill>
              </a:rPr>
              <a:t>?</a:t>
            </a:r>
          </a:p>
        </p:txBody>
      </p:sp>
      <p:sp>
        <p:nvSpPr>
          <p:cNvPr id="7" name="TextBox 6"/>
          <p:cNvSpPr txBox="1"/>
          <p:nvPr/>
        </p:nvSpPr>
        <p:spPr>
          <a:xfrm>
            <a:off x="504967" y="2248807"/>
            <a:ext cx="8215952" cy="1200329"/>
          </a:xfrm>
          <a:prstGeom prst="rect">
            <a:avLst/>
          </a:prstGeom>
          <a:noFill/>
        </p:spPr>
        <p:txBody>
          <a:bodyPr wrap="square" rtlCol="0">
            <a:spAutoFit/>
          </a:bodyPr>
          <a:lstStyle/>
          <a:p>
            <a:r>
              <a:rPr lang="en-US" sz="2400" dirty="0" smtClean="0">
                <a:solidFill>
                  <a:schemeClr val="bg2"/>
                </a:solidFill>
              </a:rPr>
              <a:t>A: The Service object itself does not imply it is running in its own process; unless otherwise specified, </a:t>
            </a:r>
            <a:r>
              <a:rPr lang="en-US" sz="2400" dirty="0" smtClean="0">
                <a:solidFill>
                  <a:srgbClr val="FF0000"/>
                </a:solidFill>
              </a:rPr>
              <a:t>it runs in the same process as the application it is part of by default</a:t>
            </a:r>
          </a:p>
        </p:txBody>
      </p:sp>
      <p:sp>
        <p:nvSpPr>
          <p:cNvPr id="8" name="TextBox 7"/>
          <p:cNvSpPr txBox="1"/>
          <p:nvPr/>
        </p:nvSpPr>
        <p:spPr>
          <a:xfrm>
            <a:off x="529681" y="3793402"/>
            <a:ext cx="8215952" cy="461665"/>
          </a:xfrm>
          <a:prstGeom prst="rect">
            <a:avLst/>
          </a:prstGeom>
          <a:noFill/>
        </p:spPr>
        <p:txBody>
          <a:bodyPr wrap="square" rtlCol="0">
            <a:spAutoFit/>
          </a:bodyPr>
          <a:lstStyle/>
          <a:p>
            <a:r>
              <a:rPr lang="en-US" sz="2400" dirty="0" smtClean="0">
                <a:solidFill>
                  <a:schemeClr val="bg2"/>
                </a:solidFill>
              </a:rPr>
              <a:t>Q: Is a Service a </a:t>
            </a:r>
            <a:r>
              <a:rPr lang="en-US" sz="2400" b="1" dirty="0" smtClean="0">
                <a:solidFill>
                  <a:schemeClr val="bg2"/>
                </a:solidFill>
              </a:rPr>
              <a:t>Thread</a:t>
            </a:r>
            <a:r>
              <a:rPr lang="en-US" sz="2400" dirty="0" smtClean="0">
                <a:solidFill>
                  <a:schemeClr val="bg2"/>
                </a:solidFill>
              </a:rPr>
              <a:t>?</a:t>
            </a:r>
          </a:p>
        </p:txBody>
      </p:sp>
      <p:sp>
        <p:nvSpPr>
          <p:cNvPr id="9" name="TextBox 8"/>
          <p:cNvSpPr txBox="1"/>
          <p:nvPr/>
        </p:nvSpPr>
        <p:spPr>
          <a:xfrm>
            <a:off x="529681" y="4650137"/>
            <a:ext cx="8215952" cy="830997"/>
          </a:xfrm>
          <a:prstGeom prst="rect">
            <a:avLst/>
          </a:prstGeom>
          <a:noFill/>
        </p:spPr>
        <p:txBody>
          <a:bodyPr wrap="square" rtlCol="0">
            <a:spAutoFit/>
          </a:bodyPr>
          <a:lstStyle/>
          <a:p>
            <a:r>
              <a:rPr lang="en-US" sz="2400" dirty="0" smtClean="0">
                <a:solidFill>
                  <a:schemeClr val="bg2"/>
                </a:solidFill>
              </a:rPr>
              <a:t>A: It is not a means </a:t>
            </a:r>
            <a:r>
              <a:rPr lang="en-US" sz="2400" dirty="0" smtClean="0">
                <a:solidFill>
                  <a:srgbClr val="FF0000"/>
                </a:solidFill>
              </a:rPr>
              <a:t>itself to do work off the main thread </a:t>
            </a:r>
            <a:r>
              <a:rPr lang="en-US" sz="2400" dirty="0" smtClean="0">
                <a:solidFill>
                  <a:schemeClr val="bg2"/>
                </a:solidFill>
              </a:rPr>
              <a:t>(to avoid </a:t>
            </a:r>
            <a:r>
              <a:rPr lang="en-US" sz="2400" dirty="0" smtClean="0">
                <a:solidFill>
                  <a:srgbClr val="FF0000"/>
                </a:solidFill>
              </a:rPr>
              <a:t>Application Not Responding </a:t>
            </a:r>
            <a:r>
              <a:rPr lang="en-US" sz="2400" dirty="0" smtClean="0">
                <a:solidFill>
                  <a:schemeClr val="bg2"/>
                </a:solidFill>
              </a:rPr>
              <a:t>errors).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a:t>
            </a:r>
            <a:endParaRPr lang="en-US" dirty="0"/>
          </a:p>
        </p:txBody>
      </p:sp>
      <p:sp>
        <p:nvSpPr>
          <p:cNvPr id="4" name="TextBox 3"/>
          <p:cNvSpPr txBox="1"/>
          <p:nvPr/>
        </p:nvSpPr>
        <p:spPr>
          <a:xfrm>
            <a:off x="504967" y="1836924"/>
            <a:ext cx="8215952" cy="3477875"/>
          </a:xfrm>
          <a:prstGeom prst="rect">
            <a:avLst/>
          </a:prstGeom>
          <a:noFill/>
        </p:spPr>
        <p:txBody>
          <a:bodyPr wrap="square" rtlCol="0">
            <a:spAutoFit/>
          </a:bodyPr>
          <a:lstStyle/>
          <a:p>
            <a:r>
              <a:rPr lang="en-US" sz="2000" dirty="0" smtClean="0">
                <a:solidFill>
                  <a:schemeClr val="bg2"/>
                </a:solidFill>
              </a:rPr>
              <a:t>To demonstrate a </a:t>
            </a:r>
            <a:r>
              <a:rPr lang="en-US" sz="2000" dirty="0" smtClean="0">
                <a:solidFill>
                  <a:srgbClr val="FF0000"/>
                </a:solidFill>
              </a:rPr>
              <a:t>Binder-based service and client </a:t>
            </a:r>
            <a:r>
              <a:rPr lang="en-US" sz="2000" dirty="0" smtClean="0">
                <a:solidFill>
                  <a:schemeClr val="bg2"/>
                </a:solidFill>
              </a:rPr>
              <a:t>(based on Fibonacci), we’ll create three separate projects:</a:t>
            </a:r>
          </a:p>
          <a:p>
            <a:endParaRPr lang="en-US" sz="2000" dirty="0" smtClean="0">
              <a:solidFill>
                <a:schemeClr val="bg2"/>
              </a:solidFill>
            </a:endParaRPr>
          </a:p>
          <a:p>
            <a:pPr marL="457200" indent="-457200"/>
            <a:r>
              <a:rPr lang="en-US" sz="2000" dirty="0" smtClean="0">
                <a:solidFill>
                  <a:schemeClr val="bg2"/>
                </a:solidFill>
              </a:rPr>
              <a:t>--</a:t>
            </a:r>
            <a:r>
              <a:rPr lang="en-US" sz="2000" dirty="0" err="1" smtClean="0">
                <a:solidFill>
                  <a:srgbClr val="FF0000"/>
                </a:solidFill>
              </a:rPr>
              <a:t>FibonacciCommon</a:t>
            </a:r>
            <a:r>
              <a:rPr lang="en-US" sz="2000" dirty="0" smtClean="0">
                <a:solidFill>
                  <a:srgbClr val="FF0000"/>
                </a:solidFill>
              </a:rPr>
              <a:t> library project </a:t>
            </a:r>
            <a:r>
              <a:rPr lang="en-US" sz="2000" dirty="0" smtClean="0">
                <a:solidFill>
                  <a:schemeClr val="bg2"/>
                </a:solidFill>
              </a:rPr>
              <a:t>- to define our AIDL interface</a:t>
            </a:r>
          </a:p>
          <a:p>
            <a:pPr marL="457200" indent="-457200"/>
            <a:r>
              <a:rPr lang="en-US" sz="2000" dirty="0" smtClean="0">
                <a:solidFill>
                  <a:schemeClr val="bg2"/>
                </a:solidFill>
              </a:rPr>
              <a:t>as well as custom types for input and return </a:t>
            </a:r>
          </a:p>
          <a:p>
            <a:pPr marL="457200" indent="-457200">
              <a:buAutoNum type="arabicPeriod"/>
            </a:pPr>
            <a:endParaRPr lang="en-US" sz="2000" dirty="0" smtClean="0">
              <a:solidFill>
                <a:schemeClr val="bg2"/>
              </a:solidFill>
            </a:endParaRPr>
          </a:p>
          <a:p>
            <a:r>
              <a:rPr lang="en-US" sz="2000" dirty="0" smtClean="0">
                <a:solidFill>
                  <a:schemeClr val="bg2"/>
                </a:solidFill>
              </a:rPr>
              <a:t>--</a:t>
            </a:r>
            <a:r>
              <a:rPr lang="en-US" sz="2000" dirty="0" err="1" smtClean="0">
                <a:solidFill>
                  <a:srgbClr val="FF0000"/>
                </a:solidFill>
              </a:rPr>
              <a:t>FibonacciService</a:t>
            </a:r>
            <a:r>
              <a:rPr lang="en-US" sz="2000" dirty="0" smtClean="0">
                <a:solidFill>
                  <a:srgbClr val="FF0000"/>
                </a:solidFill>
              </a:rPr>
              <a:t> project </a:t>
            </a:r>
            <a:r>
              <a:rPr lang="en-US" sz="2000" dirty="0" smtClean="0">
                <a:solidFill>
                  <a:schemeClr val="bg2"/>
                </a:solidFill>
              </a:rPr>
              <a:t>- where we implement our AIDL interface and expose it to the clients via Android service component</a:t>
            </a:r>
          </a:p>
          <a:p>
            <a:endParaRPr lang="en-US" sz="2000" dirty="0" smtClean="0">
              <a:solidFill>
                <a:schemeClr val="bg2"/>
              </a:solidFill>
            </a:endParaRPr>
          </a:p>
          <a:p>
            <a:r>
              <a:rPr lang="en-US" sz="2000" dirty="0" smtClean="0">
                <a:solidFill>
                  <a:schemeClr val="bg2"/>
                </a:solidFill>
              </a:rPr>
              <a:t>--</a:t>
            </a:r>
            <a:r>
              <a:rPr lang="en-US" sz="2000" dirty="0" err="1" smtClean="0">
                <a:solidFill>
                  <a:srgbClr val="FF0000"/>
                </a:solidFill>
              </a:rPr>
              <a:t>FibonacciClient</a:t>
            </a:r>
            <a:r>
              <a:rPr lang="en-US" sz="2000" dirty="0" smtClean="0">
                <a:solidFill>
                  <a:srgbClr val="FF0000"/>
                </a:solidFill>
              </a:rPr>
              <a:t> project </a:t>
            </a:r>
            <a:r>
              <a:rPr lang="en-US" sz="2000" dirty="0" smtClean="0">
                <a:solidFill>
                  <a:schemeClr val="bg2"/>
                </a:solidFill>
              </a:rPr>
              <a:t>- where we connect to our AIDL-defined service and use it</a:t>
            </a:r>
            <a:endParaRPr lang="en-US" sz="1800" dirty="0" smtClean="0">
              <a:solidFill>
                <a:schemeClr val="bg2"/>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Common AIDL </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40209" y="1256916"/>
            <a:ext cx="5249888" cy="2104122"/>
          </a:xfrm>
          <a:prstGeom prst="rect">
            <a:avLst/>
          </a:prstGeom>
          <a:noFill/>
          <a:ln w="9525">
            <a:solidFill>
              <a:schemeClr val="bg1"/>
            </a:solid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90538" y="3944856"/>
            <a:ext cx="3970251" cy="607548"/>
          </a:xfrm>
          <a:prstGeom prst="rect">
            <a:avLst/>
          </a:prstGeom>
          <a:noFill/>
          <a:ln w="9525">
            <a:solidFill>
              <a:schemeClr val="bg1"/>
            </a:solid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519113" y="5496811"/>
            <a:ext cx="3880046" cy="550261"/>
          </a:xfrm>
          <a:prstGeom prst="rect">
            <a:avLst/>
          </a:prstGeom>
          <a:noFill/>
          <a:ln w="9525">
            <a:solidFill>
              <a:schemeClr val="bg1"/>
            </a:solidFill>
            <a:miter lim="800000"/>
            <a:headEnd/>
            <a:tailEnd/>
          </a:ln>
        </p:spPr>
      </p:pic>
      <p:sp>
        <p:nvSpPr>
          <p:cNvPr id="10" name="Rounded Rectangle 9"/>
          <p:cNvSpPr/>
          <p:nvPr/>
        </p:nvSpPr>
        <p:spPr>
          <a:xfrm>
            <a:off x="5511114" y="3422821"/>
            <a:ext cx="3089189" cy="481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Interface of Fibonacci Service</a:t>
            </a:r>
            <a:endParaRPr lang="en-US" sz="1600" dirty="0"/>
          </a:p>
        </p:txBody>
      </p:sp>
      <p:sp>
        <p:nvSpPr>
          <p:cNvPr id="11" name="Rectangle 10"/>
          <p:cNvSpPr/>
          <p:nvPr/>
        </p:nvSpPr>
        <p:spPr>
          <a:xfrm>
            <a:off x="671383" y="2339545"/>
            <a:ext cx="4431958" cy="848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hape 13"/>
          <p:cNvCxnSpPr>
            <a:stCxn id="11" idx="3"/>
            <a:endCxn id="10" idx="0"/>
          </p:cNvCxnSpPr>
          <p:nvPr/>
        </p:nvCxnSpPr>
        <p:spPr>
          <a:xfrm>
            <a:off x="5103341" y="2763794"/>
            <a:ext cx="1952368" cy="659027"/>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817462" y="4774293"/>
            <a:ext cx="3514991" cy="481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Parcelable</a:t>
            </a:r>
            <a:r>
              <a:rPr lang="en-US" sz="1600" dirty="0" smtClean="0"/>
              <a:t> is interface, so it should be defined by AIDL also</a:t>
            </a:r>
            <a:endParaRPr lang="en-US" sz="1600" dirty="0"/>
          </a:p>
        </p:txBody>
      </p:sp>
      <p:sp>
        <p:nvSpPr>
          <p:cNvPr id="16" name="Rectangle 15"/>
          <p:cNvSpPr/>
          <p:nvPr/>
        </p:nvSpPr>
        <p:spPr>
          <a:xfrm>
            <a:off x="797904" y="3000903"/>
            <a:ext cx="4145032" cy="156365"/>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0485" y="4329373"/>
            <a:ext cx="858368" cy="208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4862" y="5836120"/>
            <a:ext cx="858368" cy="208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hape 18"/>
          <p:cNvCxnSpPr>
            <a:stCxn id="17" idx="2"/>
            <a:endCxn id="12" idx="1"/>
          </p:cNvCxnSpPr>
          <p:nvPr/>
        </p:nvCxnSpPr>
        <p:spPr>
          <a:xfrm rot="16200000" flipH="1">
            <a:off x="2149688" y="3347475"/>
            <a:ext cx="477755" cy="285779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2" name="Shape 21"/>
          <p:cNvCxnSpPr>
            <a:stCxn id="18" idx="0"/>
            <a:endCxn id="12" idx="1"/>
          </p:cNvCxnSpPr>
          <p:nvPr/>
        </p:nvCxnSpPr>
        <p:spPr>
          <a:xfrm rot="5400000" flipH="1" flipV="1">
            <a:off x="1985319" y="4003977"/>
            <a:ext cx="820870" cy="2843416"/>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731861" y="1082187"/>
            <a:ext cx="711407" cy="358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AIDL</a:t>
            </a:r>
            <a:endParaRPr lang="en-US" sz="1600" dirty="0"/>
          </a:p>
        </p:txBody>
      </p:sp>
      <p:sp>
        <p:nvSpPr>
          <p:cNvPr id="26" name="Rounded Rectangle 25"/>
          <p:cNvSpPr/>
          <p:nvPr/>
        </p:nvSpPr>
        <p:spPr>
          <a:xfrm>
            <a:off x="3762827" y="3632730"/>
            <a:ext cx="711407" cy="358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AIDL</a:t>
            </a:r>
            <a:endParaRPr lang="en-US" sz="1600" dirty="0"/>
          </a:p>
        </p:txBody>
      </p:sp>
      <p:sp>
        <p:nvSpPr>
          <p:cNvPr id="27" name="Rounded Rectangle 26"/>
          <p:cNvSpPr/>
          <p:nvPr/>
        </p:nvSpPr>
        <p:spPr>
          <a:xfrm>
            <a:off x="3751325" y="5933108"/>
            <a:ext cx="711407" cy="358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AIDL</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blinds(horizontal)">
                                      <p:cBhvr>
                                        <p:cTn id="10" dur="500"/>
                                        <p:tgtEl>
                                          <p:spTgt spid="51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123"/>
                                        </p:tgtEl>
                                        <p:attrNameLst>
                                          <p:attrName>style.visibility</p:attrName>
                                        </p:attrNameLst>
                                      </p:cBhvr>
                                      <p:to>
                                        <p:strVal val="visible"/>
                                      </p:to>
                                    </p:set>
                                    <p:animEffect transition="in" filter="blinds(horizontal)">
                                      <p:cBhvr>
                                        <p:cTn id="29" dur="500"/>
                                        <p:tgtEl>
                                          <p:spTgt spid="5123"/>
                                        </p:tgtEl>
                                      </p:cBhvr>
                                    </p:animEffect>
                                  </p:childTnLst>
                                </p:cTn>
                              </p:par>
                              <p:par>
                                <p:cTn id="30" presetID="3" presetClass="entr" presetSubtype="10" fill="hold" nodeType="withEffect">
                                  <p:stCondLst>
                                    <p:cond delay="0"/>
                                  </p:stCondLst>
                                  <p:childTnLst>
                                    <p:set>
                                      <p:cBhvr>
                                        <p:cTn id="31" dur="1" fill="hold">
                                          <p:stCondLst>
                                            <p:cond delay="0"/>
                                          </p:stCondLst>
                                        </p:cTn>
                                        <p:tgtEl>
                                          <p:spTgt spid="5124"/>
                                        </p:tgtEl>
                                        <p:attrNameLst>
                                          <p:attrName>style.visibility</p:attrName>
                                        </p:attrNameLst>
                                      </p:cBhvr>
                                      <p:to>
                                        <p:strVal val="visible"/>
                                      </p:to>
                                    </p:set>
                                    <p:animEffect transition="in" filter="blinds(horizontal)">
                                      <p:cBhvr>
                                        <p:cTn id="32" dur="500"/>
                                        <p:tgtEl>
                                          <p:spTgt spid="512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linds(horizontal)">
                                      <p:cBhvr>
                                        <p:cTn id="44" dur="500"/>
                                        <p:tgtEl>
                                          <p:spTgt spid="2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par>
                                <p:cTn id="48" presetID="3" presetClass="entr" presetSubtype="1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par>
                                <p:cTn id="51" presetID="3" presetClass="entr" presetSubtype="1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17" grpId="0" animBg="1"/>
      <p:bldP spid="18" grpId="0" animBg="1"/>
      <p:bldP spid="25" grpId="0" animBg="1"/>
      <p:bldP spid="26"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Common </a:t>
            </a:r>
            <a:r>
              <a:rPr lang="en-US" dirty="0" smtClean="0"/>
              <a:t>@ Request &amp; Response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427204" y="1037579"/>
            <a:ext cx="3811164" cy="5782156"/>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346107" y="1001594"/>
            <a:ext cx="4257675" cy="5295900"/>
          </a:xfrm>
          <a:prstGeom prst="rect">
            <a:avLst/>
          </a:prstGeom>
          <a:noFill/>
          <a:ln w="9525">
            <a:noFill/>
            <a:miter lim="800000"/>
            <a:headEnd/>
            <a:tailEnd/>
          </a:ln>
        </p:spPr>
      </p:pic>
      <p:sp>
        <p:nvSpPr>
          <p:cNvPr id="15" name="Rectangle 14"/>
          <p:cNvSpPr/>
          <p:nvPr/>
        </p:nvSpPr>
        <p:spPr>
          <a:xfrm>
            <a:off x="1091511" y="1598138"/>
            <a:ext cx="1935893" cy="156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086863" y="1600381"/>
            <a:ext cx="2253051" cy="189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p:cNvPicPr>
            <a:picLocks noChangeAspect="1" noChangeArrowheads="1"/>
          </p:cNvPicPr>
          <p:nvPr/>
        </p:nvPicPr>
        <p:blipFill>
          <a:blip r:embed="rId4" cstate="print"/>
          <a:srcRect/>
          <a:stretch>
            <a:fillRect/>
          </a:stretch>
        </p:blipFill>
        <p:spPr bwMode="auto">
          <a:xfrm>
            <a:off x="2328662" y="3150973"/>
            <a:ext cx="1847922" cy="1669715"/>
          </a:xfrm>
          <a:prstGeom prst="rect">
            <a:avLst/>
          </a:prstGeom>
          <a:noFill/>
          <a:ln w="9525">
            <a:noFill/>
            <a:miter lim="800000"/>
            <a:headEnd/>
            <a:tailEnd/>
          </a:ln>
        </p:spPr>
      </p:pic>
      <p:sp>
        <p:nvSpPr>
          <p:cNvPr id="20" name="Rectangle 19"/>
          <p:cNvSpPr/>
          <p:nvPr/>
        </p:nvSpPr>
        <p:spPr>
          <a:xfrm>
            <a:off x="2961500" y="3109780"/>
            <a:ext cx="770241" cy="523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90149" y="2664938"/>
            <a:ext cx="2450759" cy="127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374290" y="2321191"/>
            <a:ext cx="3336326" cy="148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par>
                                <p:cTn id="8" presetID="3" presetClass="entr" presetSubtype="10" fill="hold" nodeType="withEffect">
                                  <p:stCondLst>
                                    <p:cond delay="0"/>
                                  </p:stCondLst>
                                  <p:childTnLst>
                                    <p:set>
                                      <p:cBhvr>
                                        <p:cTn id="9" dur="1" fill="hold">
                                          <p:stCondLst>
                                            <p:cond delay="0"/>
                                          </p:stCondLst>
                                        </p:cTn>
                                        <p:tgtEl>
                                          <p:spTgt spid="6147"/>
                                        </p:tgtEl>
                                        <p:attrNameLst>
                                          <p:attrName>style.visibility</p:attrName>
                                        </p:attrNameLst>
                                      </p:cBhvr>
                                      <p:to>
                                        <p:strVal val="visible"/>
                                      </p:to>
                                    </p:set>
                                    <p:animEffect transition="in" filter="blinds(horizontal)">
                                      <p:cBhvr>
                                        <p:cTn id="10" dur="500"/>
                                        <p:tgtEl>
                                          <p:spTgt spid="614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Common </a:t>
            </a:r>
            <a:r>
              <a:rPr lang="en-US" dirty="0" smtClean="0"/>
              <a:t>@ Generated </a:t>
            </a:r>
            <a:r>
              <a:rPr lang="en-US" dirty="0" err="1" smtClean="0"/>
              <a:t>IService</a:t>
            </a:r>
            <a:r>
              <a:rPr lang="en-US" dirty="0" smtClean="0"/>
              <a:t> </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30183" y="1252151"/>
            <a:ext cx="7328714" cy="4446964"/>
          </a:xfrm>
          <a:prstGeom prst="rect">
            <a:avLst/>
          </a:prstGeom>
          <a:noFill/>
          <a:ln w="9525">
            <a:noFill/>
            <a:miter lim="800000"/>
            <a:headEnd/>
            <a:tailEnd/>
          </a:ln>
        </p:spPr>
      </p:pic>
      <p:sp>
        <p:nvSpPr>
          <p:cNvPr id="10" name="Rectangle 9"/>
          <p:cNvSpPr/>
          <p:nvPr/>
        </p:nvSpPr>
        <p:spPr>
          <a:xfrm>
            <a:off x="3402225" y="1845273"/>
            <a:ext cx="2689656" cy="156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41620" y="3319846"/>
            <a:ext cx="1338650" cy="127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19880" y="4967413"/>
            <a:ext cx="4744996" cy="12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39794" y="5144527"/>
            <a:ext cx="4679092" cy="119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4905635" y="3385751"/>
            <a:ext cx="3459890" cy="506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Method with Type of Return</a:t>
            </a:r>
            <a:endParaRPr lang="en-US" sz="1600" dirty="0"/>
          </a:p>
        </p:txBody>
      </p:sp>
      <p:cxnSp>
        <p:nvCxnSpPr>
          <p:cNvPr id="21" name="Shape 20"/>
          <p:cNvCxnSpPr>
            <a:stCxn id="20" idx="2"/>
          </p:cNvCxnSpPr>
          <p:nvPr/>
        </p:nvCxnSpPr>
        <p:spPr>
          <a:xfrm rot="5400000">
            <a:off x="5881818" y="4176583"/>
            <a:ext cx="1037967" cy="469559"/>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4749116" y="5799438"/>
            <a:ext cx="3459890" cy="506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Method with Type of Input</a:t>
            </a:r>
            <a:endParaRPr lang="en-US" sz="1600" dirty="0"/>
          </a:p>
        </p:txBody>
      </p:sp>
      <p:cxnSp>
        <p:nvCxnSpPr>
          <p:cNvPr id="25" name="Shape 20"/>
          <p:cNvCxnSpPr>
            <a:stCxn id="24" idx="0"/>
          </p:cNvCxnSpPr>
          <p:nvPr/>
        </p:nvCxnSpPr>
        <p:spPr>
          <a:xfrm rot="16200000" flipV="1">
            <a:off x="5931244" y="5251621"/>
            <a:ext cx="486033" cy="609602"/>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280731" y="1424292"/>
            <a:ext cx="2716620" cy="516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Subclass that Stub of </a:t>
            </a:r>
            <a:r>
              <a:rPr lang="en-US" sz="1600" dirty="0" err="1" smtClean="0"/>
              <a:t>IService</a:t>
            </a:r>
            <a:endParaRPr lang="en-US" sz="1600" dirty="0"/>
          </a:p>
        </p:txBody>
      </p:sp>
      <p:sp>
        <p:nvSpPr>
          <p:cNvPr id="15" name="Rounded Rectangle 14"/>
          <p:cNvSpPr/>
          <p:nvPr/>
        </p:nvSpPr>
        <p:spPr>
          <a:xfrm>
            <a:off x="2904928" y="3362361"/>
            <a:ext cx="1287511" cy="485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Remote binder</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0" grpId="0" animBg="1"/>
      <p:bldP spid="24" grpId="0" animBg="1"/>
      <p:bldP spid="28"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Service </a:t>
            </a:r>
            <a:r>
              <a:rPr lang="en-US" dirty="0" smtClean="0"/>
              <a:t>@ Service </a:t>
            </a:r>
            <a:r>
              <a:rPr lang="en-US" dirty="0" err="1" smtClean="0"/>
              <a:t>Impl</a:t>
            </a:r>
            <a:r>
              <a:rPr lang="en-US" dirty="0" smtClean="0"/>
              <a:t>. </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475991" y="1250221"/>
            <a:ext cx="4627349" cy="4593157"/>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722603" y="3079153"/>
            <a:ext cx="4964197" cy="3529847"/>
          </a:xfrm>
          <a:prstGeom prst="rect">
            <a:avLst/>
          </a:prstGeom>
          <a:noFill/>
          <a:ln w="9525">
            <a:noFill/>
            <a:miter lim="800000"/>
            <a:headEnd/>
            <a:tailEnd/>
          </a:ln>
        </p:spPr>
      </p:pic>
      <p:sp>
        <p:nvSpPr>
          <p:cNvPr id="15" name="Rounded Rectangle 14"/>
          <p:cNvSpPr/>
          <p:nvPr/>
        </p:nvSpPr>
        <p:spPr>
          <a:xfrm>
            <a:off x="5064407" y="2079899"/>
            <a:ext cx="2388816" cy="516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Service </a:t>
            </a:r>
            <a:r>
              <a:rPr lang="en-US" sz="1600" dirty="0" err="1" smtClean="0"/>
              <a:t>Impl</a:t>
            </a:r>
            <a:r>
              <a:rPr lang="en-US" sz="1600" dirty="0" smtClean="0"/>
              <a:t>. </a:t>
            </a:r>
            <a:r>
              <a:rPr lang="en-US" sz="1600" dirty="0" err="1" smtClean="0"/>
              <a:t>IService.Stub</a:t>
            </a:r>
            <a:endParaRPr lang="en-US" sz="1600" dirty="0"/>
          </a:p>
        </p:txBody>
      </p:sp>
      <p:sp>
        <p:nvSpPr>
          <p:cNvPr id="16" name="Rectangle 15"/>
          <p:cNvSpPr/>
          <p:nvPr/>
        </p:nvSpPr>
        <p:spPr>
          <a:xfrm>
            <a:off x="1367480" y="3097424"/>
            <a:ext cx="992661" cy="152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396312" y="3793521"/>
            <a:ext cx="992661" cy="152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12788" y="4489618"/>
            <a:ext cx="992661" cy="152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29263" y="5210429"/>
            <a:ext cx="992661" cy="152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12506" y="3101543"/>
            <a:ext cx="3225116" cy="172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32882" y="2638903"/>
            <a:ext cx="2118680" cy="14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054233" y="4311266"/>
            <a:ext cx="1258755" cy="516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Method </a:t>
            </a:r>
            <a:r>
              <a:rPr lang="en-US" sz="1600" dirty="0" err="1" smtClean="0"/>
              <a:t>impl</a:t>
            </a:r>
            <a:r>
              <a:rPr lang="en-US" sz="1600" dirty="0" smtClean="0"/>
              <a: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par>
                                <p:cTn id="8" presetID="3" presetClass="entr" presetSubtype="10" fill="hold" nodeType="withEffect">
                                  <p:stCondLst>
                                    <p:cond delay="0"/>
                                  </p:stCondLst>
                                  <p:childTnLst>
                                    <p:set>
                                      <p:cBhvr>
                                        <p:cTn id="9" dur="1" fill="hold">
                                          <p:stCondLst>
                                            <p:cond delay="0"/>
                                          </p:stCondLst>
                                        </p:cTn>
                                        <p:tgtEl>
                                          <p:spTgt spid="8195"/>
                                        </p:tgtEl>
                                        <p:attrNameLst>
                                          <p:attrName>style.visibility</p:attrName>
                                        </p:attrNameLst>
                                      </p:cBhvr>
                                      <p:to>
                                        <p:strVal val="visible"/>
                                      </p:to>
                                    </p:set>
                                    <p:animEffect transition="in" filter="blinds(horizontal)">
                                      <p:cBhvr>
                                        <p:cTn id="10" dur="500"/>
                                        <p:tgtEl>
                                          <p:spTgt spid="819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2" grpId="0" animBg="1"/>
      <p:bldP spid="23" grpId="0" animBg="1"/>
      <p:bldP spid="13" grpId="0" animBg="1"/>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Service @ Service Dependence Lib</a:t>
            </a:r>
            <a:endParaRPr lang="en-US" dirty="0"/>
          </a:p>
        </p:txBody>
      </p:sp>
      <p:pic>
        <p:nvPicPr>
          <p:cNvPr id="10244" name="Picture 4"/>
          <p:cNvPicPr>
            <a:picLocks noChangeAspect="1" noChangeArrowheads="1"/>
          </p:cNvPicPr>
          <p:nvPr/>
        </p:nvPicPr>
        <p:blipFill>
          <a:blip r:embed="rId2" cstate="print"/>
          <a:srcRect/>
          <a:stretch>
            <a:fillRect/>
          </a:stretch>
        </p:blipFill>
        <p:spPr bwMode="auto">
          <a:xfrm>
            <a:off x="761484" y="1257557"/>
            <a:ext cx="6788493" cy="5175624"/>
          </a:xfrm>
          <a:prstGeom prst="rect">
            <a:avLst/>
          </a:prstGeom>
          <a:noFill/>
          <a:ln w="9525">
            <a:noFill/>
            <a:miter lim="800000"/>
            <a:headEnd/>
            <a:tailEnd/>
          </a:ln>
        </p:spPr>
      </p:pic>
      <p:sp>
        <p:nvSpPr>
          <p:cNvPr id="12" name="Rectangle 11"/>
          <p:cNvSpPr/>
          <p:nvPr/>
        </p:nvSpPr>
        <p:spPr>
          <a:xfrm>
            <a:off x="724929" y="1540473"/>
            <a:ext cx="6343136" cy="3105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721176" y="792925"/>
            <a:ext cx="3383280" cy="543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Either to implement of the Fibonacci algorithms in Java</a:t>
            </a:r>
            <a:endParaRPr lang="en-US" sz="1600" dirty="0"/>
          </a:p>
        </p:txBody>
      </p:sp>
      <p:cxnSp>
        <p:nvCxnSpPr>
          <p:cNvPr id="16" name="Shape 20"/>
          <p:cNvCxnSpPr>
            <a:stCxn id="13" idx="2"/>
            <a:endCxn id="12" idx="3"/>
          </p:cNvCxnSpPr>
          <p:nvPr/>
        </p:nvCxnSpPr>
        <p:spPr>
          <a:xfrm rot="5400000">
            <a:off x="6362099" y="2042589"/>
            <a:ext cx="1756685" cy="34475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78476" y="4819135"/>
            <a:ext cx="6252520" cy="729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231024" y="6182506"/>
            <a:ext cx="3383280" cy="543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Or to implement of the Fibonacci algorithms in Native</a:t>
            </a:r>
            <a:endParaRPr lang="en-US" sz="1600" dirty="0"/>
          </a:p>
        </p:txBody>
      </p:sp>
      <p:cxnSp>
        <p:nvCxnSpPr>
          <p:cNvPr id="23" name="Shape 20"/>
          <p:cNvCxnSpPr>
            <a:stCxn id="22" idx="0"/>
            <a:endCxn id="21" idx="3"/>
          </p:cNvCxnSpPr>
          <p:nvPr/>
        </p:nvCxnSpPr>
        <p:spPr>
          <a:xfrm rot="5400000" flipH="1" flipV="1">
            <a:off x="6477407" y="5628917"/>
            <a:ext cx="998846" cy="108332"/>
          </a:xfrm>
          <a:prstGeom prst="bentConnector4">
            <a:avLst>
              <a:gd name="adj1" fmla="val 49073"/>
              <a:gd name="adj2" fmla="val 89274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2974" y="5808298"/>
            <a:ext cx="4244973" cy="290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linds(horizontal)">
                                      <p:cBhvr>
                                        <p:cTn id="7" dur="500"/>
                                        <p:tgtEl>
                                          <p:spTgt spid="102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Service </a:t>
            </a:r>
            <a:r>
              <a:rPr lang="en-US" dirty="0" smtClean="0"/>
              <a:t>@ Service JNI</a:t>
            </a:r>
            <a:endParaRPr lang="en-US" dirty="0"/>
          </a:p>
        </p:txBody>
      </p:sp>
      <p:pic>
        <p:nvPicPr>
          <p:cNvPr id="10243" name="Picture 3"/>
          <p:cNvPicPr>
            <a:picLocks noChangeAspect="1" noChangeArrowheads="1"/>
          </p:cNvPicPr>
          <p:nvPr/>
        </p:nvPicPr>
        <p:blipFill>
          <a:blip r:embed="rId2" cstate="print"/>
          <a:srcRect/>
          <a:stretch>
            <a:fillRect/>
          </a:stretch>
        </p:blipFill>
        <p:spPr bwMode="auto">
          <a:xfrm>
            <a:off x="672378" y="1149175"/>
            <a:ext cx="7359514" cy="5428778"/>
          </a:xfrm>
          <a:prstGeom prst="rect">
            <a:avLst/>
          </a:prstGeom>
          <a:noFill/>
          <a:ln w="9525">
            <a:noFill/>
            <a:miter lim="800000"/>
            <a:headEnd/>
            <a:tailEnd/>
          </a:ln>
        </p:spPr>
      </p:pic>
      <p:sp>
        <p:nvSpPr>
          <p:cNvPr id="6" name="Rectangle 5"/>
          <p:cNvSpPr/>
          <p:nvPr/>
        </p:nvSpPr>
        <p:spPr>
          <a:xfrm>
            <a:off x="7339914" y="2916194"/>
            <a:ext cx="556054" cy="271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44033" y="4168345"/>
            <a:ext cx="556054" cy="271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7" name="Picture 3"/>
          <p:cNvPicPr>
            <a:picLocks noChangeAspect="1" noChangeArrowheads="1"/>
          </p:cNvPicPr>
          <p:nvPr/>
        </p:nvPicPr>
        <p:blipFill>
          <a:blip r:embed="rId3" cstate="print"/>
          <a:srcRect/>
          <a:stretch>
            <a:fillRect/>
          </a:stretch>
        </p:blipFill>
        <p:spPr bwMode="auto">
          <a:xfrm>
            <a:off x="7433619" y="4727876"/>
            <a:ext cx="1295400" cy="1381125"/>
          </a:xfrm>
          <a:prstGeom prst="rect">
            <a:avLst/>
          </a:prstGeom>
          <a:noFill/>
          <a:ln w="9525">
            <a:noFill/>
            <a:miter lim="800000"/>
            <a:headEnd/>
            <a:tailEnd/>
          </a:ln>
        </p:spPr>
      </p:pic>
      <p:sp>
        <p:nvSpPr>
          <p:cNvPr id="9" name="Rounded Rectangle 8"/>
          <p:cNvSpPr/>
          <p:nvPr/>
        </p:nvSpPr>
        <p:spPr>
          <a:xfrm>
            <a:off x="3867665" y="5572897"/>
            <a:ext cx="3027406" cy="951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solidFill>
              </a:rPr>
              <a:t>TIP</a:t>
            </a:r>
            <a:r>
              <a:rPr lang="en-US" sz="1600" dirty="0" smtClean="0"/>
              <a:t>: run </a:t>
            </a:r>
            <a:r>
              <a:rPr lang="en-US" sz="1600" dirty="0" err="1" smtClean="0"/>
              <a:t>ndk</a:t>
            </a:r>
            <a:r>
              <a:rPr lang="en-US" sz="1600" dirty="0" smtClean="0"/>
              <a:t>-build under </a:t>
            </a:r>
            <a:r>
              <a:rPr lang="en-US" sz="1600" dirty="0" err="1" smtClean="0"/>
              <a:t>FibonacciService</a:t>
            </a:r>
            <a:r>
              <a:rPr lang="en-US" sz="1600" dirty="0" smtClean="0"/>
              <a:t>/ in order to generate the required native library</a:t>
            </a:r>
            <a:endParaRPr lang="en-US" sz="1600" dirty="0"/>
          </a:p>
        </p:txBody>
      </p:sp>
      <p:sp>
        <p:nvSpPr>
          <p:cNvPr id="10" name="Rectangle 9"/>
          <p:cNvSpPr/>
          <p:nvPr/>
        </p:nvSpPr>
        <p:spPr>
          <a:xfrm>
            <a:off x="690113" y="2870187"/>
            <a:ext cx="897147" cy="269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0370" y="4161273"/>
            <a:ext cx="897147" cy="269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blinds(horizontal)">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11267"/>
                                        </p:tgtEl>
                                        <p:attrNameLst>
                                          <p:attrName>style.visibility</p:attrName>
                                        </p:attrNameLst>
                                      </p:cBhvr>
                                      <p:to>
                                        <p:strVal val="visible"/>
                                      </p:to>
                                    </p:set>
                                    <p:animEffect transition="in" filter="blinds(horizontal)">
                                      <p:cBhvr>
                                        <p:cTn id="31"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Service </a:t>
            </a:r>
            <a:r>
              <a:rPr lang="en-US" dirty="0" smtClean="0"/>
              <a:t>@ Service Container</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476638" y="1063067"/>
            <a:ext cx="3984151" cy="5713343"/>
          </a:xfrm>
          <a:prstGeom prst="rect">
            <a:avLst/>
          </a:prstGeom>
          <a:noFill/>
          <a:ln w="9525">
            <a:noFill/>
            <a:miter lim="800000"/>
            <a:headEnd/>
            <a:tailEnd/>
          </a:ln>
        </p:spPr>
      </p:pic>
      <p:sp>
        <p:nvSpPr>
          <p:cNvPr id="14" name="Rectangle 13"/>
          <p:cNvSpPr/>
          <p:nvPr/>
        </p:nvSpPr>
        <p:spPr>
          <a:xfrm>
            <a:off x="589004" y="4110679"/>
            <a:ext cx="2796748" cy="671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84535" y="3409064"/>
            <a:ext cx="2985207" cy="179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932402" y="2750583"/>
            <a:ext cx="1433228" cy="553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Start Service</a:t>
            </a:r>
            <a:endParaRPr lang="en-US" sz="1600" dirty="0"/>
          </a:p>
        </p:txBody>
      </p:sp>
      <p:sp>
        <p:nvSpPr>
          <p:cNvPr id="15" name="Rounded Rectangle 14"/>
          <p:cNvSpPr/>
          <p:nvPr/>
        </p:nvSpPr>
        <p:spPr>
          <a:xfrm>
            <a:off x="3624729" y="4176818"/>
            <a:ext cx="2241234" cy="550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Return binder object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linds(horizontal)">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9"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a:t>
            </a:r>
            <a:r>
              <a:rPr lang="en-US" dirty="0" smtClean="0"/>
              <a:t>Client </a:t>
            </a:r>
            <a:r>
              <a:rPr lang="en-US" dirty="0" smtClean="0"/>
              <a:t>@ Service Caller</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357831" y="1181230"/>
            <a:ext cx="4152900" cy="162877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05457" y="2885174"/>
            <a:ext cx="4057650" cy="1038225"/>
          </a:xfrm>
          <a:prstGeom prst="rect">
            <a:avLst/>
          </a:prstGeom>
          <a:noFill/>
          <a:ln w="9525">
            <a:noFill/>
            <a:miter lim="800000"/>
            <a:headEnd/>
            <a:tailEnd/>
          </a:ln>
        </p:spPr>
      </p:pic>
      <p:pic>
        <p:nvPicPr>
          <p:cNvPr id="12292" name="Picture 4"/>
          <p:cNvPicPr>
            <a:picLocks noChangeAspect="1" noChangeArrowheads="1"/>
          </p:cNvPicPr>
          <p:nvPr/>
        </p:nvPicPr>
        <p:blipFill>
          <a:blip r:embed="rId4" cstate="print"/>
          <a:srcRect/>
          <a:stretch>
            <a:fillRect/>
          </a:stretch>
        </p:blipFill>
        <p:spPr bwMode="auto">
          <a:xfrm>
            <a:off x="350365" y="4053531"/>
            <a:ext cx="4019550" cy="1790700"/>
          </a:xfrm>
          <a:prstGeom prst="rect">
            <a:avLst/>
          </a:prstGeom>
          <a:noFill/>
          <a:ln w="9525">
            <a:noFill/>
            <a:miter lim="800000"/>
            <a:headEnd/>
            <a:tailEnd/>
          </a:ln>
        </p:spPr>
      </p:pic>
      <p:pic>
        <p:nvPicPr>
          <p:cNvPr id="12293" name="Picture 5"/>
          <p:cNvPicPr>
            <a:picLocks noChangeAspect="1" noChangeArrowheads="1"/>
          </p:cNvPicPr>
          <p:nvPr/>
        </p:nvPicPr>
        <p:blipFill>
          <a:blip r:embed="rId5" cstate="print"/>
          <a:srcRect/>
          <a:stretch>
            <a:fillRect/>
          </a:stretch>
        </p:blipFill>
        <p:spPr bwMode="auto">
          <a:xfrm>
            <a:off x="4465677" y="1104126"/>
            <a:ext cx="4653609" cy="5568589"/>
          </a:xfrm>
          <a:prstGeom prst="rect">
            <a:avLst/>
          </a:prstGeom>
          <a:noFill/>
          <a:ln w="9525">
            <a:noFill/>
            <a:miter lim="800000"/>
            <a:headEnd/>
            <a:tailEnd/>
          </a:ln>
        </p:spPr>
      </p:pic>
      <p:sp>
        <p:nvSpPr>
          <p:cNvPr id="14" name="Rectangle 13"/>
          <p:cNvSpPr/>
          <p:nvPr/>
        </p:nvSpPr>
        <p:spPr>
          <a:xfrm>
            <a:off x="465437" y="2100649"/>
            <a:ext cx="3945926" cy="222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25610" y="4020066"/>
            <a:ext cx="1112109" cy="205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94269" y="3587579"/>
            <a:ext cx="1618736" cy="193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42085" y="4988011"/>
            <a:ext cx="1280985" cy="177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hape 20"/>
          <p:cNvCxnSpPr>
            <a:stCxn id="14" idx="2"/>
            <a:endCxn id="15" idx="3"/>
          </p:cNvCxnSpPr>
          <p:nvPr/>
        </p:nvCxnSpPr>
        <p:spPr>
          <a:xfrm rot="5400000">
            <a:off x="1388076" y="3072714"/>
            <a:ext cx="1799969" cy="30068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16" idx="1"/>
            <a:endCxn id="17" idx="1"/>
          </p:cNvCxnSpPr>
          <p:nvPr/>
        </p:nvCxnSpPr>
        <p:spPr>
          <a:xfrm rot="10800000" flipH="1" flipV="1">
            <a:off x="494269" y="3684374"/>
            <a:ext cx="547816" cy="1392194"/>
          </a:xfrm>
          <a:prstGeom prst="bentConnector3">
            <a:avLst>
              <a:gd name="adj1" fmla="val -41729"/>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06529" y="1054443"/>
            <a:ext cx="2409567" cy="23065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36973" y="3245710"/>
            <a:ext cx="432486" cy="91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905632" y="3076834"/>
            <a:ext cx="1499287" cy="135923"/>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852086" y="3562866"/>
            <a:ext cx="3241589" cy="527220"/>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72901" y="4405380"/>
            <a:ext cx="2686624" cy="140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5656" y="3082662"/>
            <a:ext cx="1783725" cy="152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hape 20"/>
          <p:cNvCxnSpPr>
            <a:stCxn id="19" idx="3"/>
            <a:endCxn id="20" idx="0"/>
          </p:cNvCxnSpPr>
          <p:nvPr/>
        </p:nvCxnSpPr>
        <p:spPr>
          <a:xfrm flipV="1">
            <a:off x="3959525" y="3082662"/>
            <a:ext cx="3567994" cy="1393089"/>
          </a:xfrm>
          <a:prstGeom prst="bentConnector4">
            <a:avLst>
              <a:gd name="adj1" fmla="val 14775"/>
              <a:gd name="adj2" fmla="val 11641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2712110" y="3585955"/>
            <a:ext cx="1721867" cy="425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Get remote binder object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par>
                                <p:cTn id="8" presetID="3" presetClass="entr" presetSubtype="10" fill="hold" nodeType="withEffect">
                                  <p:stCondLst>
                                    <p:cond delay="0"/>
                                  </p:stCondLst>
                                  <p:childTnLst>
                                    <p:set>
                                      <p:cBhvr>
                                        <p:cTn id="9" dur="1" fill="hold">
                                          <p:stCondLst>
                                            <p:cond delay="0"/>
                                          </p:stCondLst>
                                        </p:cTn>
                                        <p:tgtEl>
                                          <p:spTgt spid="12291"/>
                                        </p:tgtEl>
                                        <p:attrNameLst>
                                          <p:attrName>style.visibility</p:attrName>
                                        </p:attrNameLst>
                                      </p:cBhvr>
                                      <p:to>
                                        <p:strVal val="visible"/>
                                      </p:to>
                                    </p:set>
                                    <p:animEffect transition="in" filter="blinds(horizontal)">
                                      <p:cBhvr>
                                        <p:cTn id="10" dur="500"/>
                                        <p:tgtEl>
                                          <p:spTgt spid="12291"/>
                                        </p:tgtEl>
                                      </p:cBhvr>
                                    </p:animEffect>
                                  </p:childTnLst>
                                </p:cTn>
                              </p:par>
                              <p:par>
                                <p:cTn id="11" presetID="3" presetClass="entr" presetSubtype="10" fill="hold" nodeType="with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blinds(horizontal)">
                                      <p:cBhvr>
                                        <p:cTn id="13" dur="500"/>
                                        <p:tgtEl>
                                          <p:spTgt spid="1229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2293"/>
                                        </p:tgtEl>
                                        <p:attrNameLst>
                                          <p:attrName>style.visibility</p:attrName>
                                        </p:attrNameLst>
                                      </p:cBhvr>
                                      <p:to>
                                        <p:strVal val="visible"/>
                                      </p:to>
                                    </p:set>
                                    <p:animEffect transition="in" filter="blinds(horizontal)">
                                      <p:cBhvr>
                                        <p:cTn id="40" dur="500"/>
                                        <p:tgtEl>
                                          <p:spTgt spid="1229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blinds(horizontal)">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linds(horizontal)">
                                      <p:cBhvr>
                                        <p:cTn id="67" dur="500"/>
                                        <p:tgtEl>
                                          <p:spTgt spid="26"/>
                                        </p:tgtEl>
                                      </p:cBhvr>
                                    </p:animEffect>
                                  </p:childTnLst>
                                </p:cTn>
                              </p:par>
                              <p:par>
                                <p:cTn id="68" presetID="3" presetClass="entr" presetSubtype="1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blinds(horizontal)">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4" grpId="0" animBg="1"/>
      <p:bldP spid="25" grpId="0" animBg="1"/>
      <p:bldP spid="26" grpId="0" animBg="1"/>
      <p:bldP spid="19" grpId="0" animBg="1"/>
      <p:bldP spid="20" grpId="0" animBg="1"/>
      <p:bldP spid="30"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p:cNvSpPr/>
          <p:nvPr/>
        </p:nvSpPr>
        <p:spPr>
          <a:xfrm>
            <a:off x="581890" y="2537984"/>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Service Overview</a:t>
            </a:r>
          </a:p>
          <a:p>
            <a:pPr marL="174625" lvl="1" indent="-174625"/>
            <a:r>
              <a:rPr lang="en-US" sz="2400" dirty="0" smtClean="0"/>
              <a:t>Process and Thread in Android</a:t>
            </a:r>
          </a:p>
          <a:p>
            <a:pPr marL="174625" lvl="1" indent="-174625"/>
            <a:r>
              <a:rPr lang="en-US" sz="2400" dirty="0" smtClean="0"/>
              <a:t>Intent and Intent Filter in Android</a:t>
            </a:r>
          </a:p>
          <a:p>
            <a:pPr marL="174625" lvl="1" indent="-174625"/>
            <a:r>
              <a:rPr lang="en-US" sz="2400" dirty="0" smtClean="0"/>
              <a:t>Started Service and Bound Service</a:t>
            </a:r>
          </a:p>
          <a:p>
            <a:pPr marL="174625" lvl="1" indent="-174625"/>
            <a:r>
              <a:rPr lang="en-US" sz="2400" dirty="0" smtClean="0"/>
              <a:t>System Service</a:t>
            </a:r>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p:cNvSpPr/>
          <p:nvPr/>
        </p:nvSpPr>
        <p:spPr>
          <a:xfrm>
            <a:off x="581890" y="1228142"/>
            <a:ext cx="5118266" cy="40376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t>Service Overview</a:t>
            </a:r>
          </a:p>
          <a:p>
            <a:pPr marL="174625" lvl="1" indent="-174625"/>
            <a:r>
              <a:rPr lang="en-US" sz="2400" dirty="0" smtClean="0"/>
              <a:t>Process and Thread in Android</a:t>
            </a:r>
          </a:p>
          <a:p>
            <a:pPr marL="174625" lvl="1" indent="-174625"/>
            <a:r>
              <a:rPr lang="en-US" sz="2400" dirty="0" smtClean="0"/>
              <a:t>Intent and Intent Filter in Android</a:t>
            </a:r>
          </a:p>
          <a:p>
            <a:pPr marL="174625" lvl="1" indent="-174625"/>
            <a:r>
              <a:rPr lang="en-US" sz="2400" dirty="0" smtClean="0"/>
              <a:t>Started Service and Bound Service</a:t>
            </a:r>
          </a:p>
          <a:p>
            <a:pPr marL="174625" lvl="1" indent="-174625"/>
            <a:r>
              <a:rPr lang="en-US" sz="2400" dirty="0" smtClean="0"/>
              <a:t>System Service</a:t>
            </a:r>
          </a:p>
        </p:txBody>
      </p:sp>
      <p:sp>
        <p:nvSpPr>
          <p:cNvPr id="4" name="Content Placeholder 3"/>
          <p:cNvSpPr>
            <a:spLocks noGrp="1"/>
          </p:cNvSpPr>
          <p:nvPr>
            <p:ph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System Service</a:t>
            </a:r>
            <a:endParaRPr lang="en-US" dirty="0"/>
          </a:p>
        </p:txBody>
      </p:sp>
      <p:sp>
        <p:nvSpPr>
          <p:cNvPr id="4" name="TextBox 3"/>
          <p:cNvSpPr txBox="1"/>
          <p:nvPr/>
        </p:nvSpPr>
        <p:spPr>
          <a:xfrm>
            <a:off x="455540" y="1676285"/>
            <a:ext cx="8215952" cy="2554545"/>
          </a:xfrm>
          <a:prstGeom prst="rect">
            <a:avLst/>
          </a:prstGeom>
          <a:noFill/>
        </p:spPr>
        <p:txBody>
          <a:bodyPr wrap="square" rtlCol="0">
            <a:spAutoFit/>
          </a:bodyPr>
          <a:lstStyle/>
          <a:p>
            <a:r>
              <a:rPr lang="en-US" sz="2000" dirty="0" smtClean="0">
                <a:solidFill>
                  <a:srgbClr val="FF0000"/>
                </a:solidFill>
              </a:rPr>
              <a:t>System </a:t>
            </a:r>
            <a:r>
              <a:rPr lang="en-US" sz="2000" dirty="0" smtClean="0">
                <a:solidFill>
                  <a:srgbClr val="FF0000"/>
                </a:solidFill>
              </a:rPr>
              <a:t>Services </a:t>
            </a:r>
            <a:r>
              <a:rPr lang="en-US" sz="2000" dirty="0" smtClean="0">
                <a:solidFill>
                  <a:srgbClr val="FF0000"/>
                </a:solidFill>
              </a:rPr>
              <a:t>as App FWK</a:t>
            </a:r>
          </a:p>
          <a:p>
            <a:endParaRPr lang="en-US" sz="2000" dirty="0" smtClean="0">
              <a:solidFill>
                <a:srgbClr val="FF0000"/>
              </a:solidFill>
            </a:endParaRPr>
          </a:p>
          <a:p>
            <a:r>
              <a:rPr lang="en-US" sz="2000" dirty="0" smtClean="0">
                <a:solidFill>
                  <a:schemeClr val="bg2"/>
                </a:solidFill>
              </a:rPr>
              <a:t>--Either App </a:t>
            </a:r>
            <a:r>
              <a:rPr lang="en-US" sz="2000" b="1" dirty="0" smtClean="0">
                <a:solidFill>
                  <a:schemeClr val="bg2"/>
                </a:solidFill>
              </a:rPr>
              <a:t>proactively</a:t>
            </a:r>
            <a:r>
              <a:rPr lang="en-US" sz="2000" dirty="0" smtClean="0">
                <a:solidFill>
                  <a:schemeClr val="bg2"/>
                </a:solidFill>
              </a:rPr>
              <a:t> invoke system services with services instance return from </a:t>
            </a:r>
            <a:r>
              <a:rPr lang="en-US" sz="2000" i="1" dirty="0" err="1" smtClean="0">
                <a:solidFill>
                  <a:srgbClr val="77787B"/>
                </a:solidFill>
              </a:rPr>
              <a:t>Context.getSystemService</a:t>
            </a:r>
            <a:r>
              <a:rPr lang="en-US" sz="2000" i="1" dirty="0" smtClean="0">
                <a:solidFill>
                  <a:srgbClr val="77787B"/>
                </a:solidFill>
              </a:rPr>
              <a:t>,</a:t>
            </a:r>
            <a:r>
              <a:rPr lang="en-US" sz="2000" dirty="0" smtClean="0">
                <a:solidFill>
                  <a:schemeClr val="bg2"/>
                </a:solidFill>
              </a:rPr>
              <a:t> such as </a:t>
            </a:r>
            <a:r>
              <a:rPr lang="en-US" sz="2000" dirty="0" err="1" smtClean="0">
                <a:solidFill>
                  <a:schemeClr val="bg2"/>
                </a:solidFill>
              </a:rPr>
              <a:t>LocationManager</a:t>
            </a:r>
            <a:r>
              <a:rPr lang="en-US" sz="2000" dirty="0" smtClean="0">
                <a:solidFill>
                  <a:schemeClr val="bg2"/>
                </a:solidFill>
              </a:rPr>
              <a:t>, which are </a:t>
            </a:r>
            <a:r>
              <a:rPr lang="en-US" sz="2000" dirty="0" smtClean="0">
                <a:solidFill>
                  <a:srgbClr val="FF0000"/>
                </a:solidFill>
              </a:rPr>
              <a:t>pre-defined</a:t>
            </a:r>
            <a:r>
              <a:rPr lang="en-US" sz="2000" dirty="0" smtClean="0">
                <a:solidFill>
                  <a:schemeClr val="bg2"/>
                </a:solidFill>
              </a:rPr>
              <a:t> </a:t>
            </a:r>
            <a:r>
              <a:rPr lang="en-US" sz="2000" dirty="0" smtClean="0">
                <a:solidFill>
                  <a:schemeClr val="bg2"/>
                </a:solidFill>
              </a:rPr>
              <a:t>services and </a:t>
            </a:r>
            <a:r>
              <a:rPr lang="en-US" sz="2000" dirty="0" smtClean="0">
                <a:solidFill>
                  <a:srgbClr val="FF0000"/>
                </a:solidFill>
              </a:rPr>
              <a:t>exposed via </a:t>
            </a:r>
            <a:r>
              <a:rPr lang="en-US" sz="2000" dirty="0" err="1" smtClean="0">
                <a:solidFill>
                  <a:srgbClr val="FF0000"/>
                </a:solidFill>
              </a:rPr>
              <a:t>ServiceManager</a:t>
            </a:r>
            <a:r>
              <a:rPr lang="en-US" sz="2000" dirty="0" smtClean="0">
                <a:solidFill>
                  <a:schemeClr val="bg2"/>
                </a:solidFill>
              </a:rPr>
              <a:t>.</a:t>
            </a:r>
          </a:p>
          <a:p>
            <a:endParaRPr lang="en-US" sz="2000" dirty="0" smtClean="0">
              <a:solidFill>
                <a:schemeClr val="bg2"/>
              </a:solidFill>
            </a:endParaRPr>
          </a:p>
          <a:p>
            <a:r>
              <a:rPr lang="en-US" sz="2000" dirty="0" smtClean="0">
                <a:solidFill>
                  <a:schemeClr val="bg2"/>
                </a:solidFill>
              </a:rPr>
              <a:t>--</a:t>
            </a:r>
            <a:r>
              <a:rPr lang="en-US" sz="2000" dirty="0" smtClean="0">
                <a:solidFill>
                  <a:schemeClr val="bg2"/>
                </a:solidFill>
              </a:rPr>
              <a:t>Or App is </a:t>
            </a:r>
            <a:r>
              <a:rPr lang="en-US" sz="2000" b="1" dirty="0" smtClean="0">
                <a:solidFill>
                  <a:schemeClr val="bg2"/>
                </a:solidFill>
              </a:rPr>
              <a:t>passively</a:t>
            </a:r>
            <a:r>
              <a:rPr lang="en-US" sz="2000" dirty="0" smtClean="0">
                <a:solidFill>
                  <a:schemeClr val="bg2"/>
                </a:solidFill>
              </a:rPr>
              <a:t> </a:t>
            </a:r>
            <a:r>
              <a:rPr lang="en-US" sz="2000" dirty="0" smtClean="0">
                <a:solidFill>
                  <a:schemeClr val="bg2"/>
                </a:solidFill>
              </a:rPr>
              <a:t>scheduled/monitored by system service, such as </a:t>
            </a:r>
            <a:r>
              <a:rPr lang="en-US" sz="2000" dirty="0" err="1" smtClean="0">
                <a:solidFill>
                  <a:schemeClr val="bg2"/>
                </a:solidFill>
              </a:rPr>
              <a:t>ActivityManager</a:t>
            </a:r>
            <a:r>
              <a:rPr lang="en-US" sz="2000" dirty="0" smtClean="0">
                <a:solidFill>
                  <a:schemeClr val="bg2"/>
                </a:solidFill>
              </a:rPr>
              <a:t>, etc</a:t>
            </a:r>
            <a:endParaRPr lang="en-US" sz="2000" dirty="0">
              <a:solidFill>
                <a:schemeClr val="bg2"/>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System </a:t>
            </a:r>
            <a:r>
              <a:rPr lang="en-US" dirty="0" smtClean="0"/>
              <a:t>Services </a:t>
            </a:r>
            <a:r>
              <a:rPr lang="en-US" dirty="0" smtClean="0"/>
              <a:t>Running</a:t>
            </a:r>
            <a:endParaRPr lang="en-US" dirty="0"/>
          </a:p>
        </p:txBody>
      </p:sp>
      <p:sp>
        <p:nvSpPr>
          <p:cNvPr id="4" name="TextBox 3"/>
          <p:cNvSpPr txBox="1"/>
          <p:nvPr/>
        </p:nvSpPr>
        <p:spPr>
          <a:xfrm>
            <a:off x="443183" y="1392079"/>
            <a:ext cx="8215952" cy="1631216"/>
          </a:xfrm>
          <a:prstGeom prst="rect">
            <a:avLst/>
          </a:prstGeom>
          <a:noFill/>
        </p:spPr>
        <p:txBody>
          <a:bodyPr wrap="square" rtlCol="0">
            <a:spAutoFit/>
          </a:bodyPr>
          <a:lstStyle/>
          <a:p>
            <a:r>
              <a:rPr lang="en-US" sz="2000" dirty="0" smtClean="0">
                <a:solidFill>
                  <a:schemeClr val="bg2"/>
                </a:solidFill>
              </a:rPr>
              <a:t>The </a:t>
            </a:r>
            <a:r>
              <a:rPr lang="en-US" sz="2000" dirty="0" smtClean="0">
                <a:solidFill>
                  <a:schemeClr val="bg2"/>
                </a:solidFill>
              </a:rPr>
              <a:t>system server is started as soon as </a:t>
            </a:r>
            <a:r>
              <a:rPr lang="en-US" sz="2000" dirty="0" err="1" smtClean="0">
                <a:solidFill>
                  <a:schemeClr val="bg2"/>
                </a:solidFill>
              </a:rPr>
              <a:t>Dalvik</a:t>
            </a:r>
            <a:r>
              <a:rPr lang="en-US" sz="2000" dirty="0" smtClean="0">
                <a:solidFill>
                  <a:schemeClr val="bg2"/>
                </a:solidFill>
              </a:rPr>
              <a:t> is initialized and running in boot sequence. </a:t>
            </a:r>
          </a:p>
          <a:p>
            <a:endParaRPr lang="en-US" sz="2000" dirty="0" smtClean="0">
              <a:solidFill>
                <a:srgbClr val="FF0000"/>
              </a:solidFill>
            </a:endParaRPr>
          </a:p>
          <a:p>
            <a:r>
              <a:rPr lang="en-US" sz="2000" dirty="0" smtClean="0">
                <a:solidFill>
                  <a:schemeClr val="bg2"/>
                </a:solidFill>
              </a:rPr>
              <a:t>The </a:t>
            </a:r>
            <a:r>
              <a:rPr lang="en-US" sz="2000" dirty="0" smtClean="0">
                <a:solidFill>
                  <a:schemeClr val="bg2"/>
                </a:solidFill>
              </a:rPr>
              <a:t>other system services will be running </a:t>
            </a:r>
            <a:r>
              <a:rPr lang="en-US" sz="2000" dirty="0" smtClean="0">
                <a:solidFill>
                  <a:srgbClr val="FF0000"/>
                </a:solidFill>
              </a:rPr>
              <a:t>in the context of the System Server process</a:t>
            </a:r>
            <a:r>
              <a:rPr lang="en-US" sz="2000" dirty="0" smtClean="0">
                <a:solidFill>
                  <a:schemeClr val="bg2"/>
                </a:solidFill>
              </a:rPr>
              <a:t>.</a:t>
            </a:r>
          </a:p>
        </p:txBody>
      </p:sp>
      <p:pic>
        <p:nvPicPr>
          <p:cNvPr id="2050" name="Picture 2"/>
          <p:cNvPicPr>
            <a:picLocks noChangeAspect="1" noChangeArrowheads="1"/>
          </p:cNvPicPr>
          <p:nvPr/>
        </p:nvPicPr>
        <p:blipFill>
          <a:blip r:embed="rId2" cstate="print"/>
          <a:srcRect/>
          <a:stretch>
            <a:fillRect/>
          </a:stretch>
        </p:blipFill>
        <p:spPr bwMode="auto">
          <a:xfrm>
            <a:off x="2266522" y="3440928"/>
            <a:ext cx="4819650" cy="3228975"/>
          </a:xfrm>
          <a:prstGeom prst="rect">
            <a:avLst/>
          </a:prstGeom>
          <a:noFill/>
          <a:ln w="9525">
            <a:noFill/>
            <a:miter lim="800000"/>
            <a:headEnd/>
            <a:tailEnd/>
          </a:ln>
        </p:spPr>
      </p:pic>
      <p:sp>
        <p:nvSpPr>
          <p:cNvPr id="6" name="Rectangle 5"/>
          <p:cNvSpPr/>
          <p:nvPr/>
        </p:nvSpPr>
        <p:spPr>
          <a:xfrm>
            <a:off x="5702757" y="5220147"/>
            <a:ext cx="1099755" cy="383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88721" y="5169243"/>
            <a:ext cx="1099755" cy="383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57113" y="4545266"/>
            <a:ext cx="1099755" cy="383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t>
            </a:r>
            <a:r>
              <a:rPr lang="en-US" dirty="0" smtClean="0"/>
              <a:t>are All System </a:t>
            </a:r>
            <a:r>
              <a:rPr lang="en-US" dirty="0" smtClean="0"/>
              <a:t>Services</a:t>
            </a:r>
            <a:endParaRPr lang="en-US" dirty="0"/>
          </a:p>
        </p:txBody>
      </p:sp>
      <p:sp>
        <p:nvSpPr>
          <p:cNvPr id="24" name="Rectangle 23"/>
          <p:cNvSpPr/>
          <p:nvPr/>
        </p:nvSpPr>
        <p:spPr>
          <a:xfrm>
            <a:off x="387258" y="1477090"/>
            <a:ext cx="3071675" cy="338554"/>
          </a:xfrm>
          <a:prstGeom prst="rect">
            <a:avLst/>
          </a:prstGeom>
        </p:spPr>
        <p:txBody>
          <a:bodyPr wrap="none">
            <a:spAutoFit/>
          </a:bodyPr>
          <a:lstStyle/>
          <a:p>
            <a:r>
              <a:rPr lang="en-US" sz="1600" dirty="0" smtClean="0">
                <a:solidFill>
                  <a:schemeClr val="bg2"/>
                </a:solidFill>
              </a:rPr>
              <a:t>frameworks/base/services/core</a:t>
            </a:r>
            <a:r>
              <a:rPr lang="en-US" sz="1600" dirty="0" smtClean="0">
                <a:solidFill>
                  <a:schemeClr val="bg2"/>
                </a:solidFill>
              </a:rPr>
              <a:t>/</a:t>
            </a:r>
            <a:endParaRPr lang="en-US" sz="1600" dirty="0">
              <a:solidFill>
                <a:schemeClr val="bg2"/>
              </a:solidFill>
            </a:endParaRPr>
          </a:p>
        </p:txBody>
      </p:sp>
      <p:pic>
        <p:nvPicPr>
          <p:cNvPr id="190466" name="Picture 2"/>
          <p:cNvPicPr>
            <a:picLocks noChangeAspect="1" noChangeArrowheads="1"/>
          </p:cNvPicPr>
          <p:nvPr/>
        </p:nvPicPr>
        <p:blipFill>
          <a:blip r:embed="rId2" cstate="print"/>
          <a:srcRect/>
          <a:stretch>
            <a:fillRect/>
          </a:stretch>
        </p:blipFill>
        <p:spPr bwMode="auto">
          <a:xfrm>
            <a:off x="385377" y="2019042"/>
            <a:ext cx="8446660" cy="4295260"/>
          </a:xfrm>
          <a:prstGeom prst="rect">
            <a:avLst/>
          </a:prstGeom>
          <a:noFill/>
          <a:ln w="9525">
            <a:noFill/>
            <a:miter lim="800000"/>
            <a:headEnd/>
            <a:tailEnd/>
          </a:ln>
        </p:spPr>
      </p:pic>
      <p:sp>
        <p:nvSpPr>
          <p:cNvPr id="28" name="Rounded Rectangle 27"/>
          <p:cNvSpPr/>
          <p:nvPr/>
        </p:nvSpPr>
        <p:spPr>
          <a:xfrm>
            <a:off x="6413155" y="5276338"/>
            <a:ext cx="2261286" cy="66726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Not Up-to-date</a:t>
            </a:r>
            <a:endParaRPr lang="en-US" sz="16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System Server is Started</a:t>
            </a:r>
            <a:endParaRPr lang="en-US" dirty="0"/>
          </a:p>
        </p:txBody>
      </p:sp>
      <p:sp>
        <p:nvSpPr>
          <p:cNvPr id="10" name="Rectangle 9"/>
          <p:cNvSpPr/>
          <p:nvPr/>
        </p:nvSpPr>
        <p:spPr>
          <a:xfrm>
            <a:off x="350188" y="933392"/>
            <a:ext cx="6572505" cy="338554"/>
          </a:xfrm>
          <a:prstGeom prst="rect">
            <a:avLst/>
          </a:prstGeom>
        </p:spPr>
        <p:txBody>
          <a:bodyPr wrap="none">
            <a:spAutoFit/>
          </a:bodyPr>
          <a:lstStyle/>
          <a:p>
            <a:r>
              <a:rPr lang="en-US" sz="1600" dirty="0" smtClean="0">
                <a:solidFill>
                  <a:schemeClr val="bg2"/>
                </a:solidFill>
              </a:rPr>
              <a:t>/frameworks/base/services/java/com/android/server/SystemServer.java</a:t>
            </a:r>
            <a:endParaRPr lang="en-US" sz="1600" dirty="0">
              <a:solidFill>
                <a:schemeClr val="bg2"/>
              </a:solidFill>
            </a:endParaRPr>
          </a:p>
        </p:txBody>
      </p:sp>
      <p:pic>
        <p:nvPicPr>
          <p:cNvPr id="24" name="Picture 2"/>
          <p:cNvPicPr>
            <a:picLocks noChangeAspect="1" noChangeArrowheads="1"/>
          </p:cNvPicPr>
          <p:nvPr/>
        </p:nvPicPr>
        <p:blipFill>
          <a:blip r:embed="rId2" cstate="print"/>
          <a:srcRect/>
          <a:stretch>
            <a:fillRect/>
          </a:stretch>
        </p:blipFill>
        <p:spPr bwMode="auto">
          <a:xfrm>
            <a:off x="5733533" y="4648103"/>
            <a:ext cx="3175687" cy="2127585"/>
          </a:xfrm>
          <a:prstGeom prst="rect">
            <a:avLst/>
          </a:prstGeom>
          <a:noFill/>
          <a:ln w="9525">
            <a:noFill/>
            <a:miter lim="800000"/>
            <a:headEnd/>
            <a:tailEnd/>
          </a:ln>
        </p:spPr>
      </p:pic>
      <p:pic>
        <p:nvPicPr>
          <p:cNvPr id="205826" name="Picture 2"/>
          <p:cNvPicPr>
            <a:picLocks noChangeAspect="1" noChangeArrowheads="1"/>
          </p:cNvPicPr>
          <p:nvPr/>
        </p:nvPicPr>
        <p:blipFill>
          <a:blip r:embed="rId3" cstate="print"/>
          <a:srcRect/>
          <a:stretch>
            <a:fillRect/>
          </a:stretch>
        </p:blipFill>
        <p:spPr bwMode="auto">
          <a:xfrm>
            <a:off x="444979" y="1488956"/>
            <a:ext cx="3273006" cy="1039401"/>
          </a:xfrm>
          <a:prstGeom prst="rect">
            <a:avLst/>
          </a:prstGeom>
          <a:noFill/>
          <a:ln w="9525">
            <a:solidFill>
              <a:schemeClr val="bg1"/>
            </a:solidFill>
            <a:miter lim="800000"/>
            <a:headEnd/>
            <a:tailEnd/>
          </a:ln>
        </p:spPr>
      </p:pic>
      <p:pic>
        <p:nvPicPr>
          <p:cNvPr id="205827" name="Picture 3"/>
          <p:cNvPicPr>
            <a:picLocks noChangeAspect="1" noChangeArrowheads="1"/>
          </p:cNvPicPr>
          <p:nvPr/>
        </p:nvPicPr>
        <p:blipFill>
          <a:blip r:embed="rId4" cstate="print"/>
          <a:srcRect/>
          <a:stretch>
            <a:fillRect/>
          </a:stretch>
        </p:blipFill>
        <p:spPr bwMode="auto">
          <a:xfrm>
            <a:off x="490448" y="3081607"/>
            <a:ext cx="3867150" cy="781050"/>
          </a:xfrm>
          <a:prstGeom prst="rect">
            <a:avLst/>
          </a:prstGeom>
          <a:noFill/>
          <a:ln w="9525">
            <a:solidFill>
              <a:schemeClr val="bg1"/>
            </a:solidFill>
            <a:miter lim="800000"/>
            <a:headEnd/>
            <a:tailEnd/>
          </a:ln>
        </p:spPr>
      </p:pic>
      <p:pic>
        <p:nvPicPr>
          <p:cNvPr id="205828" name="Picture 4"/>
          <p:cNvPicPr>
            <a:picLocks noChangeAspect="1" noChangeArrowheads="1"/>
          </p:cNvPicPr>
          <p:nvPr/>
        </p:nvPicPr>
        <p:blipFill>
          <a:blip r:embed="rId5" cstate="print"/>
          <a:srcRect/>
          <a:stretch>
            <a:fillRect/>
          </a:stretch>
        </p:blipFill>
        <p:spPr bwMode="auto">
          <a:xfrm>
            <a:off x="462951" y="4145802"/>
            <a:ext cx="5181600" cy="2085975"/>
          </a:xfrm>
          <a:prstGeom prst="rect">
            <a:avLst/>
          </a:prstGeom>
          <a:noFill/>
          <a:ln w="9525">
            <a:solidFill>
              <a:schemeClr val="bg1"/>
            </a:solidFill>
            <a:miter lim="800000"/>
            <a:headEnd/>
            <a:tailEnd/>
          </a:ln>
        </p:spPr>
      </p:pic>
      <p:sp>
        <p:nvSpPr>
          <p:cNvPr id="28" name="Rectangle 27"/>
          <p:cNvSpPr/>
          <p:nvPr/>
        </p:nvSpPr>
        <p:spPr>
          <a:xfrm>
            <a:off x="2269521" y="2112616"/>
            <a:ext cx="568570" cy="233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29218" y="3006888"/>
            <a:ext cx="5229709" cy="33162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p:cNvCxnSpPr>
            <a:stCxn id="28" idx="1"/>
            <a:endCxn id="29" idx="1"/>
          </p:cNvCxnSpPr>
          <p:nvPr/>
        </p:nvCxnSpPr>
        <p:spPr>
          <a:xfrm rot="10800000" flipV="1">
            <a:off x="429219" y="2229501"/>
            <a:ext cx="1840303" cy="2435524"/>
          </a:xfrm>
          <a:prstGeom prst="bentConnector3">
            <a:avLst>
              <a:gd name="adj1" fmla="val 112422"/>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05829" name="Picture 5"/>
          <p:cNvPicPr>
            <a:picLocks noChangeAspect="1" noChangeArrowheads="1"/>
          </p:cNvPicPr>
          <p:nvPr/>
        </p:nvPicPr>
        <p:blipFill>
          <a:blip r:embed="rId6" cstate="print"/>
          <a:srcRect/>
          <a:stretch>
            <a:fillRect/>
          </a:stretch>
        </p:blipFill>
        <p:spPr bwMode="auto">
          <a:xfrm>
            <a:off x="3855648" y="1666623"/>
            <a:ext cx="5124450" cy="695325"/>
          </a:xfrm>
          <a:prstGeom prst="rect">
            <a:avLst/>
          </a:prstGeom>
          <a:noFill/>
          <a:ln w="9525">
            <a:solidFill>
              <a:schemeClr val="bg1"/>
            </a:solidFill>
            <a:miter lim="800000"/>
            <a:headEnd/>
            <a:tailEnd/>
          </a:ln>
        </p:spPr>
      </p:pic>
      <p:sp>
        <p:nvSpPr>
          <p:cNvPr id="34" name="Rectangle 33"/>
          <p:cNvSpPr/>
          <p:nvPr/>
        </p:nvSpPr>
        <p:spPr>
          <a:xfrm>
            <a:off x="791527" y="4999590"/>
            <a:ext cx="1684253" cy="184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p:cNvCxnSpPr>
            <a:stCxn id="34" idx="3"/>
            <a:endCxn id="205829" idx="1"/>
          </p:cNvCxnSpPr>
          <p:nvPr/>
        </p:nvCxnSpPr>
        <p:spPr>
          <a:xfrm flipV="1">
            <a:off x="2475780" y="2014286"/>
            <a:ext cx="1379868" cy="3077747"/>
          </a:xfrm>
          <a:prstGeom prst="bentConnector3">
            <a:avLst>
              <a:gd name="adj1" fmla="val 9376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547544" y="2369630"/>
            <a:ext cx="1721867" cy="425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Entry for zygote</a:t>
            </a:r>
            <a:endParaRPr lang="en-US" sz="1600" dirty="0"/>
          </a:p>
        </p:txBody>
      </p:sp>
      <p:sp>
        <p:nvSpPr>
          <p:cNvPr id="41" name="Rounded Rectangle 40"/>
          <p:cNvSpPr/>
          <p:nvPr/>
        </p:nvSpPr>
        <p:spPr>
          <a:xfrm>
            <a:off x="4624297" y="3574453"/>
            <a:ext cx="1707492" cy="425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Create </a:t>
            </a:r>
            <a:r>
              <a:rPr lang="en-US" sz="1600" dirty="0" err="1" smtClean="0"/>
              <a:t>ServiceManager</a:t>
            </a:r>
            <a:endParaRPr lang="en-US" sz="1600" dirty="0"/>
          </a:p>
        </p:txBody>
      </p:sp>
      <p:sp>
        <p:nvSpPr>
          <p:cNvPr id="43" name="Rounded Rectangle 42"/>
          <p:cNvSpPr/>
          <p:nvPr/>
        </p:nvSpPr>
        <p:spPr>
          <a:xfrm>
            <a:off x="6081624" y="1328729"/>
            <a:ext cx="2932980" cy="425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t>SystemServiceManager</a:t>
            </a:r>
            <a:r>
              <a:rPr lang="en-US" sz="1600" dirty="0" smtClean="0"/>
              <a:t> starts services </a:t>
            </a:r>
            <a:r>
              <a:rPr lang="en-US" sz="1600" dirty="0" smtClean="0">
                <a:solidFill>
                  <a:srgbClr val="FF0000"/>
                </a:solidFill>
              </a:rPr>
              <a:t>NOT</a:t>
            </a:r>
            <a:r>
              <a:rPr lang="en-US" sz="1600" dirty="0" smtClean="0"/>
              <a:t> for app</a:t>
            </a:r>
            <a:endParaRPr lang="en-US" sz="1600" dirty="0"/>
          </a:p>
        </p:txBody>
      </p:sp>
      <p:pic>
        <p:nvPicPr>
          <p:cNvPr id="205830" name="Picture 6"/>
          <p:cNvPicPr>
            <a:picLocks noChangeAspect="1" noChangeArrowheads="1"/>
          </p:cNvPicPr>
          <p:nvPr/>
        </p:nvPicPr>
        <p:blipFill>
          <a:blip r:embed="rId7" cstate="print"/>
          <a:srcRect/>
          <a:stretch>
            <a:fillRect/>
          </a:stretch>
        </p:blipFill>
        <p:spPr bwMode="auto">
          <a:xfrm>
            <a:off x="4204039" y="2525227"/>
            <a:ext cx="4600575" cy="323850"/>
          </a:xfrm>
          <a:prstGeom prst="rect">
            <a:avLst/>
          </a:prstGeom>
          <a:noFill/>
          <a:ln w="9525">
            <a:solidFill>
              <a:schemeClr val="bg1"/>
            </a:solidFill>
            <a:miter lim="800000"/>
            <a:headEnd/>
            <a:tailEnd/>
          </a:ln>
        </p:spPr>
      </p:pic>
      <p:sp>
        <p:nvSpPr>
          <p:cNvPr id="47" name="Rectangle 46"/>
          <p:cNvSpPr/>
          <p:nvPr/>
        </p:nvSpPr>
        <p:spPr>
          <a:xfrm>
            <a:off x="780025" y="5298639"/>
            <a:ext cx="1684253" cy="184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Elbow Connector 47"/>
          <p:cNvCxnSpPr>
            <a:stCxn id="47" idx="3"/>
            <a:endCxn id="205830" idx="2"/>
          </p:cNvCxnSpPr>
          <p:nvPr/>
        </p:nvCxnSpPr>
        <p:spPr>
          <a:xfrm flipV="1">
            <a:off x="2464278" y="2849077"/>
            <a:ext cx="4040049" cy="2542005"/>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607834" y="3008004"/>
            <a:ext cx="2398144" cy="425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Add services to </a:t>
            </a:r>
            <a:r>
              <a:rPr lang="en-US" sz="1600" dirty="0" err="1" smtClean="0">
                <a:solidFill>
                  <a:srgbClr val="7030A0"/>
                </a:solidFill>
              </a:rPr>
              <a:t>ServiceManager</a:t>
            </a:r>
            <a:r>
              <a:rPr lang="en-US" sz="1600" dirty="0" smtClean="0"/>
              <a:t> for app</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blinds(horizontal)">
                                      <p:cBhvr>
                                        <p:cTn id="7" dur="500"/>
                                        <p:tgtEl>
                                          <p:spTgt spid="2058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horizontal)">
                                      <p:cBhvr>
                                        <p:cTn id="18" dur="500"/>
                                        <p:tgtEl>
                                          <p:spTgt spid="29"/>
                                        </p:tgtEl>
                                      </p:cBhvr>
                                    </p:animEffect>
                                  </p:childTnLst>
                                </p:cTn>
                              </p:par>
                              <p:par>
                                <p:cTn id="19" presetID="3" presetClass="entr" presetSubtype="10" fill="hold" nodeType="withEffect">
                                  <p:stCondLst>
                                    <p:cond delay="0"/>
                                  </p:stCondLst>
                                  <p:childTnLst>
                                    <p:set>
                                      <p:cBhvr>
                                        <p:cTn id="20" dur="1" fill="hold">
                                          <p:stCondLst>
                                            <p:cond delay="0"/>
                                          </p:stCondLst>
                                        </p:cTn>
                                        <p:tgtEl>
                                          <p:spTgt spid="205827"/>
                                        </p:tgtEl>
                                        <p:attrNameLst>
                                          <p:attrName>style.visibility</p:attrName>
                                        </p:attrNameLst>
                                      </p:cBhvr>
                                      <p:to>
                                        <p:strVal val="visible"/>
                                      </p:to>
                                    </p:set>
                                    <p:animEffect transition="in" filter="blinds(horizontal)">
                                      <p:cBhvr>
                                        <p:cTn id="21" dur="500"/>
                                        <p:tgtEl>
                                          <p:spTgt spid="205827"/>
                                        </p:tgtEl>
                                      </p:cBhvr>
                                    </p:animEffect>
                                  </p:childTnLst>
                                </p:cTn>
                              </p:par>
                              <p:par>
                                <p:cTn id="22" presetID="3" presetClass="entr" presetSubtype="10" fill="hold" nodeType="withEffect">
                                  <p:stCondLst>
                                    <p:cond delay="0"/>
                                  </p:stCondLst>
                                  <p:childTnLst>
                                    <p:set>
                                      <p:cBhvr>
                                        <p:cTn id="23" dur="1" fill="hold">
                                          <p:stCondLst>
                                            <p:cond delay="0"/>
                                          </p:stCondLst>
                                        </p:cTn>
                                        <p:tgtEl>
                                          <p:spTgt spid="205828"/>
                                        </p:tgtEl>
                                        <p:attrNameLst>
                                          <p:attrName>style.visibility</p:attrName>
                                        </p:attrNameLst>
                                      </p:cBhvr>
                                      <p:to>
                                        <p:strVal val="visible"/>
                                      </p:to>
                                    </p:set>
                                    <p:animEffect transition="in" filter="blinds(horizontal)">
                                      <p:cBhvr>
                                        <p:cTn id="24" dur="500"/>
                                        <p:tgtEl>
                                          <p:spTgt spid="20582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linds(horizontal)">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blinds(horizontal)">
                                      <p:cBhvr>
                                        <p:cTn id="38" dur="500"/>
                                        <p:tgtEl>
                                          <p:spTgt spid="43"/>
                                        </p:tgtEl>
                                      </p:cBhvr>
                                    </p:animEffect>
                                  </p:childTnLst>
                                </p:cTn>
                              </p:par>
                              <p:par>
                                <p:cTn id="39" presetID="3" presetClass="entr" presetSubtype="1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linds(horizontal)">
                                      <p:cBhvr>
                                        <p:cTn id="41" dur="500"/>
                                        <p:tgtEl>
                                          <p:spTgt spid="36"/>
                                        </p:tgtEl>
                                      </p:cBhvr>
                                    </p:animEffect>
                                  </p:childTnLst>
                                </p:cTn>
                              </p:par>
                              <p:par>
                                <p:cTn id="42" presetID="3" presetClass="entr" presetSubtype="10" fill="hold" nodeType="withEffect">
                                  <p:stCondLst>
                                    <p:cond delay="0"/>
                                  </p:stCondLst>
                                  <p:childTnLst>
                                    <p:set>
                                      <p:cBhvr>
                                        <p:cTn id="43" dur="1" fill="hold">
                                          <p:stCondLst>
                                            <p:cond delay="0"/>
                                          </p:stCondLst>
                                        </p:cTn>
                                        <p:tgtEl>
                                          <p:spTgt spid="205829"/>
                                        </p:tgtEl>
                                        <p:attrNameLst>
                                          <p:attrName>style.visibility</p:attrName>
                                        </p:attrNameLst>
                                      </p:cBhvr>
                                      <p:to>
                                        <p:strVal val="visible"/>
                                      </p:to>
                                    </p:set>
                                    <p:animEffect transition="in" filter="blinds(horizontal)">
                                      <p:cBhvr>
                                        <p:cTn id="44" dur="500"/>
                                        <p:tgtEl>
                                          <p:spTgt spid="20582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blinds(horizontal)">
                                      <p:cBhvr>
                                        <p:cTn id="49" dur="500"/>
                                        <p:tgtEl>
                                          <p:spTgt spid="47"/>
                                        </p:tgtEl>
                                      </p:cBhvr>
                                    </p:animEffect>
                                  </p:childTnLst>
                                </p:cTn>
                              </p:par>
                              <p:par>
                                <p:cTn id="50" presetID="3" presetClass="entr" presetSubtype="1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blinds(horizontal)">
                                      <p:cBhvr>
                                        <p:cTn id="52" dur="500"/>
                                        <p:tgtEl>
                                          <p:spTgt spid="48"/>
                                        </p:tgtEl>
                                      </p:cBhvr>
                                    </p:animEffect>
                                  </p:childTnLst>
                                </p:cTn>
                              </p:par>
                              <p:par>
                                <p:cTn id="53" presetID="3" presetClass="entr" presetSubtype="10" fill="hold" nodeType="withEffect">
                                  <p:stCondLst>
                                    <p:cond delay="0"/>
                                  </p:stCondLst>
                                  <p:childTnLst>
                                    <p:set>
                                      <p:cBhvr>
                                        <p:cTn id="54" dur="1" fill="hold">
                                          <p:stCondLst>
                                            <p:cond delay="0"/>
                                          </p:stCondLst>
                                        </p:cTn>
                                        <p:tgtEl>
                                          <p:spTgt spid="205830"/>
                                        </p:tgtEl>
                                        <p:attrNameLst>
                                          <p:attrName>style.visibility</p:attrName>
                                        </p:attrNameLst>
                                      </p:cBhvr>
                                      <p:to>
                                        <p:strVal val="visible"/>
                                      </p:to>
                                    </p:set>
                                    <p:animEffect transition="in" filter="blinds(horizontal)">
                                      <p:cBhvr>
                                        <p:cTn id="55" dur="500"/>
                                        <p:tgtEl>
                                          <p:spTgt spid="20583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blinds(horizontal)">
                                      <p:cBhvr>
                                        <p:cTn id="5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4" grpId="0" animBg="1"/>
      <p:bldP spid="40" grpId="0" animBg="1"/>
      <p:bldP spid="41" grpId="0" animBg="1"/>
      <p:bldP spid="43" grpId="0" animBg="1"/>
      <p:bldP spid="47" grpId="0" animBg="1"/>
      <p:bldP spid="5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err="1" smtClean="0"/>
              <a:t>ServiceManager</a:t>
            </a:r>
            <a:endParaRPr lang="en-US" dirty="0"/>
          </a:p>
        </p:txBody>
      </p:sp>
      <p:sp>
        <p:nvSpPr>
          <p:cNvPr id="10" name="Rectangle 9"/>
          <p:cNvSpPr/>
          <p:nvPr/>
        </p:nvSpPr>
        <p:spPr>
          <a:xfrm>
            <a:off x="350188" y="933392"/>
            <a:ext cx="8119530" cy="1323439"/>
          </a:xfrm>
          <a:prstGeom prst="rect">
            <a:avLst/>
          </a:prstGeom>
        </p:spPr>
        <p:txBody>
          <a:bodyPr wrap="none">
            <a:spAutoFit/>
          </a:bodyPr>
          <a:lstStyle/>
          <a:p>
            <a:r>
              <a:rPr lang="en-US" sz="1600" dirty="0" smtClean="0">
                <a:solidFill>
                  <a:schemeClr val="bg2"/>
                </a:solidFill>
              </a:rPr>
              <a:t>Java SM Wrapper: 	/frameworks/base/core/java/android/</a:t>
            </a:r>
            <a:r>
              <a:rPr lang="en-US" sz="1600" dirty="0" err="1" smtClean="0">
                <a:solidFill>
                  <a:srgbClr val="FF0000"/>
                </a:solidFill>
              </a:rPr>
              <a:t>os</a:t>
            </a:r>
            <a:r>
              <a:rPr lang="en-US" sz="1600" dirty="0" smtClean="0">
                <a:solidFill>
                  <a:schemeClr val="bg2"/>
                </a:solidFill>
              </a:rPr>
              <a:t>/ServiceManager.java</a:t>
            </a:r>
          </a:p>
          <a:p>
            <a:r>
              <a:rPr lang="en-US" sz="1600" dirty="0" smtClean="0">
                <a:solidFill>
                  <a:schemeClr val="bg2"/>
                </a:solidFill>
              </a:rPr>
              <a:t>Java SM Interface: 	/frameworks/base/core/java/android/</a:t>
            </a:r>
            <a:r>
              <a:rPr lang="en-US" sz="1600" dirty="0" err="1" smtClean="0">
                <a:solidFill>
                  <a:srgbClr val="FF0000"/>
                </a:solidFill>
              </a:rPr>
              <a:t>os</a:t>
            </a:r>
            <a:r>
              <a:rPr lang="en-US" sz="1600" dirty="0" smtClean="0">
                <a:solidFill>
                  <a:schemeClr val="bg2"/>
                </a:solidFill>
              </a:rPr>
              <a:t>/IServiceManager.java</a:t>
            </a:r>
            <a:endParaRPr lang="en-US" sz="1600" dirty="0" smtClean="0">
              <a:solidFill>
                <a:schemeClr val="bg2"/>
              </a:solidFill>
            </a:endParaRPr>
          </a:p>
          <a:p>
            <a:r>
              <a:rPr lang="en-US" sz="1600" dirty="0" smtClean="0">
                <a:solidFill>
                  <a:schemeClr val="bg2"/>
                </a:solidFill>
              </a:rPr>
              <a:t>Java SM Binder: 	/frameworks/base/core/java/android/</a:t>
            </a:r>
            <a:r>
              <a:rPr lang="en-US" sz="1600" dirty="0" err="1" smtClean="0">
                <a:solidFill>
                  <a:srgbClr val="FF0000"/>
                </a:solidFill>
              </a:rPr>
              <a:t>os</a:t>
            </a:r>
            <a:r>
              <a:rPr lang="en-US" sz="1600" dirty="0" smtClean="0">
                <a:solidFill>
                  <a:schemeClr val="bg2"/>
                </a:solidFill>
              </a:rPr>
              <a:t>/ServiceManagerNative.java</a:t>
            </a:r>
          </a:p>
          <a:p>
            <a:endParaRPr lang="en-US" sz="1600" dirty="0" smtClean="0">
              <a:solidFill>
                <a:schemeClr val="bg2"/>
              </a:solidFill>
            </a:endParaRPr>
          </a:p>
          <a:p>
            <a:r>
              <a:rPr lang="en-US" sz="1600" dirty="0" smtClean="0">
                <a:solidFill>
                  <a:schemeClr val="bg2"/>
                </a:solidFill>
              </a:rPr>
              <a:t>Native </a:t>
            </a:r>
            <a:r>
              <a:rPr lang="en-US" sz="1600" dirty="0" smtClean="0">
                <a:solidFill>
                  <a:schemeClr val="bg2"/>
                </a:solidFill>
              </a:rPr>
              <a:t>SM Binder:	/</a:t>
            </a:r>
            <a:r>
              <a:rPr lang="en-US" sz="1600" dirty="0" smtClean="0">
                <a:solidFill>
                  <a:schemeClr val="bg2"/>
                </a:solidFill>
              </a:rPr>
              <a:t>frameworks/native/</a:t>
            </a:r>
            <a:r>
              <a:rPr lang="en-US" sz="1600" dirty="0" err="1" smtClean="0">
                <a:solidFill>
                  <a:srgbClr val="FF0000"/>
                </a:solidFill>
              </a:rPr>
              <a:t>libs</a:t>
            </a:r>
            <a:r>
              <a:rPr lang="en-US" sz="1600" dirty="0" smtClean="0">
                <a:solidFill>
                  <a:schemeClr val="bg2"/>
                </a:solidFill>
              </a:rPr>
              <a:t>/binder/IServiceManager.cpp</a:t>
            </a:r>
          </a:p>
        </p:txBody>
      </p:sp>
      <p:pic>
        <p:nvPicPr>
          <p:cNvPr id="24" name="Picture 2"/>
          <p:cNvPicPr>
            <a:picLocks noChangeAspect="1" noChangeArrowheads="1"/>
          </p:cNvPicPr>
          <p:nvPr/>
        </p:nvPicPr>
        <p:blipFill>
          <a:blip r:embed="rId2" cstate="print"/>
          <a:srcRect/>
          <a:stretch>
            <a:fillRect/>
          </a:stretch>
        </p:blipFill>
        <p:spPr bwMode="auto">
          <a:xfrm>
            <a:off x="1468802" y="2458529"/>
            <a:ext cx="5958540" cy="39919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a:r>
            <a:r>
              <a:rPr lang="en-US" dirty="0" smtClean="0"/>
              <a:t>Back to </a:t>
            </a:r>
            <a:r>
              <a:rPr lang="en-US" dirty="0" err="1" smtClean="0"/>
              <a:t>ServiceManager</a:t>
            </a:r>
            <a:endParaRPr lang="en-US" dirty="0"/>
          </a:p>
        </p:txBody>
      </p:sp>
      <p:pic>
        <p:nvPicPr>
          <p:cNvPr id="27" name="Picture 2"/>
          <p:cNvPicPr>
            <a:picLocks noChangeAspect="1" noChangeArrowheads="1"/>
          </p:cNvPicPr>
          <p:nvPr/>
        </p:nvPicPr>
        <p:blipFill>
          <a:blip r:embed="rId2" cstate="print"/>
          <a:srcRect/>
          <a:stretch>
            <a:fillRect/>
          </a:stretch>
        </p:blipFill>
        <p:spPr bwMode="auto">
          <a:xfrm>
            <a:off x="929257" y="1384325"/>
            <a:ext cx="7208286" cy="4879998"/>
          </a:xfrm>
          <a:prstGeom prst="rect">
            <a:avLst/>
          </a:prstGeom>
          <a:noFill/>
          <a:ln w="9525">
            <a:noFill/>
            <a:miter lim="800000"/>
            <a:headEnd/>
            <a:tailEnd/>
          </a:ln>
        </p:spPr>
      </p:pic>
      <p:sp>
        <p:nvSpPr>
          <p:cNvPr id="29" name="Rectangle 28"/>
          <p:cNvSpPr/>
          <p:nvPr/>
        </p:nvSpPr>
        <p:spPr>
          <a:xfrm>
            <a:off x="4750338" y="1390593"/>
            <a:ext cx="3767378" cy="338554"/>
          </a:xfrm>
          <a:prstGeom prst="rect">
            <a:avLst/>
          </a:prstGeom>
        </p:spPr>
        <p:txBody>
          <a:bodyPr wrap="none">
            <a:spAutoFit/>
          </a:bodyPr>
          <a:lstStyle/>
          <a:p>
            <a:r>
              <a:rPr lang="en-US" sz="1600" dirty="0" smtClean="0">
                <a:solidFill>
                  <a:schemeClr val="bg2"/>
                </a:solidFill>
              </a:rPr>
              <a:t>/frameworks/base/core/java/android/</a:t>
            </a:r>
            <a:r>
              <a:rPr lang="en-US" sz="1600" dirty="0" err="1" smtClean="0">
                <a:solidFill>
                  <a:schemeClr val="bg2"/>
                </a:solidFill>
              </a:rPr>
              <a:t>os</a:t>
            </a:r>
            <a:r>
              <a:rPr lang="en-US" sz="1600" dirty="0" smtClean="0">
                <a:solidFill>
                  <a:schemeClr val="bg2"/>
                </a:solidFill>
              </a:rPr>
              <a:t>/</a:t>
            </a:r>
            <a:endParaRPr lang="en-US" sz="1600" dirty="0"/>
          </a:p>
        </p:txBody>
      </p:sp>
      <p:sp>
        <p:nvSpPr>
          <p:cNvPr id="30" name="Rectangle 29"/>
          <p:cNvSpPr/>
          <p:nvPr/>
        </p:nvSpPr>
        <p:spPr>
          <a:xfrm>
            <a:off x="4750338" y="3169966"/>
            <a:ext cx="2956259" cy="338554"/>
          </a:xfrm>
          <a:prstGeom prst="rect">
            <a:avLst/>
          </a:prstGeom>
        </p:spPr>
        <p:txBody>
          <a:bodyPr wrap="none">
            <a:spAutoFit/>
          </a:bodyPr>
          <a:lstStyle/>
          <a:p>
            <a:r>
              <a:rPr lang="en-US" sz="1600" dirty="0" smtClean="0">
                <a:solidFill>
                  <a:schemeClr val="bg2"/>
                </a:solidFill>
              </a:rPr>
              <a:t>/frameworks/native/</a:t>
            </a:r>
            <a:r>
              <a:rPr lang="en-US" sz="1600" dirty="0" err="1" smtClean="0">
                <a:solidFill>
                  <a:schemeClr val="bg2"/>
                </a:solidFill>
              </a:rPr>
              <a:t>libs</a:t>
            </a:r>
            <a:r>
              <a:rPr lang="en-US" sz="1600" dirty="0" smtClean="0">
                <a:solidFill>
                  <a:schemeClr val="bg2"/>
                </a:solidFill>
              </a:rPr>
              <a:t>/binder/</a:t>
            </a:r>
            <a:endParaRPr lang="en-US" sz="16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Service to System Server</a:t>
            </a:r>
            <a:endParaRPr lang="en-US" b="1" dirty="0"/>
          </a:p>
        </p:txBody>
      </p:sp>
      <p:sp>
        <p:nvSpPr>
          <p:cNvPr id="14" name="TextBox 13"/>
          <p:cNvSpPr txBox="1"/>
          <p:nvPr/>
        </p:nvSpPr>
        <p:spPr>
          <a:xfrm>
            <a:off x="443183" y="1392079"/>
            <a:ext cx="8215952" cy="4708981"/>
          </a:xfrm>
          <a:prstGeom prst="rect">
            <a:avLst/>
          </a:prstGeom>
          <a:noFill/>
        </p:spPr>
        <p:txBody>
          <a:bodyPr wrap="square" rtlCol="0">
            <a:spAutoFit/>
          </a:bodyPr>
          <a:lstStyle/>
          <a:p>
            <a:r>
              <a:rPr lang="en-US" sz="2000" dirty="0" smtClean="0">
                <a:solidFill>
                  <a:srgbClr val="FF0000"/>
                </a:solidFill>
              </a:rPr>
              <a:t>Add</a:t>
            </a:r>
            <a:r>
              <a:rPr lang="en-US" sz="2000" dirty="0" smtClean="0">
                <a:solidFill>
                  <a:schemeClr val="bg2"/>
                </a:solidFill>
              </a:rPr>
              <a:t> the </a:t>
            </a:r>
            <a:r>
              <a:rPr lang="en-US" sz="2000" dirty="0" smtClean="0">
                <a:solidFill>
                  <a:schemeClr val="bg2"/>
                </a:solidFill>
              </a:rPr>
              <a:t>AIDL interface </a:t>
            </a:r>
            <a:r>
              <a:rPr lang="en-US" sz="2000" dirty="0" smtClean="0">
                <a:solidFill>
                  <a:schemeClr val="bg2"/>
                </a:solidFill>
              </a:rPr>
              <a:t>to the build system</a:t>
            </a:r>
            <a:br>
              <a:rPr lang="en-US" sz="2000" dirty="0" smtClean="0">
                <a:solidFill>
                  <a:schemeClr val="bg2"/>
                </a:solidFill>
              </a:rPr>
            </a:br>
            <a:r>
              <a:rPr lang="en-US" sz="2000" dirty="0" smtClean="0">
                <a:solidFill>
                  <a:schemeClr val="bg2"/>
                </a:solidFill>
              </a:rPr>
              <a:t>  </a:t>
            </a:r>
            <a:r>
              <a:rPr lang="en-US" sz="2000" i="1" dirty="0" smtClean="0">
                <a:solidFill>
                  <a:schemeClr val="bg2"/>
                </a:solidFill>
              </a:rPr>
              <a:t>/frameworks/base/Android.mk</a:t>
            </a:r>
            <a:r>
              <a:rPr lang="en-US" sz="2000" dirty="0" smtClean="0">
                <a:solidFill>
                  <a:schemeClr val="bg2"/>
                </a:solidFill>
              </a:rPr>
              <a:t/>
            </a:r>
            <a:br>
              <a:rPr lang="en-US" sz="2000" dirty="0" smtClean="0">
                <a:solidFill>
                  <a:schemeClr val="bg2"/>
                </a:solidFill>
              </a:rPr>
            </a:br>
            <a:endParaRPr lang="en-US" sz="2000" dirty="0" smtClean="0">
              <a:solidFill>
                <a:schemeClr val="bg2"/>
              </a:solidFill>
            </a:endParaRPr>
          </a:p>
          <a:p>
            <a:r>
              <a:rPr lang="en-US" sz="2000" dirty="0" smtClean="0">
                <a:solidFill>
                  <a:srgbClr val="FF0000"/>
                </a:solidFill>
              </a:rPr>
              <a:t>Implement</a:t>
            </a:r>
            <a:r>
              <a:rPr lang="en-US" sz="2000" dirty="0" smtClean="0">
                <a:solidFill>
                  <a:schemeClr val="bg2"/>
                </a:solidFill>
              </a:rPr>
              <a:t> service (based on AIDL)</a:t>
            </a:r>
          </a:p>
          <a:p>
            <a:r>
              <a:rPr lang="en-US" sz="2000" dirty="0" smtClean="0">
                <a:solidFill>
                  <a:schemeClr val="bg2"/>
                </a:solidFill>
              </a:rPr>
              <a:t>  </a:t>
            </a:r>
            <a:r>
              <a:rPr lang="en-US" sz="2000" i="1" dirty="0" smtClean="0">
                <a:solidFill>
                  <a:schemeClr val="bg2"/>
                </a:solidFill>
              </a:rPr>
              <a:t>/frameworks/base/services/core/java/com/android/server/</a:t>
            </a:r>
            <a:endParaRPr lang="en-US" sz="2000" i="1" dirty="0" smtClean="0">
              <a:solidFill>
                <a:schemeClr val="bg2"/>
              </a:solidFill>
            </a:endParaRPr>
          </a:p>
          <a:p>
            <a:endParaRPr lang="en-US" sz="2000" dirty="0" smtClean="0">
              <a:solidFill>
                <a:schemeClr val="bg2"/>
              </a:solidFill>
            </a:endParaRPr>
          </a:p>
          <a:p>
            <a:r>
              <a:rPr lang="en-US" sz="2000" dirty="0" smtClean="0">
                <a:solidFill>
                  <a:srgbClr val="FF0000"/>
                </a:solidFill>
              </a:rPr>
              <a:t>Call</a:t>
            </a:r>
            <a:r>
              <a:rPr lang="en-US" sz="2000" dirty="0" smtClean="0">
                <a:solidFill>
                  <a:schemeClr val="bg2"/>
                </a:solidFill>
              </a:rPr>
              <a:t> on native “driver” code through </a:t>
            </a:r>
            <a:r>
              <a:rPr lang="en-US" sz="2000" dirty="0" smtClean="0">
                <a:solidFill>
                  <a:schemeClr val="bg2"/>
                </a:solidFill>
              </a:rPr>
              <a:t>JNI if needed</a:t>
            </a:r>
            <a:endParaRPr lang="en-US" sz="2000" dirty="0" smtClean="0">
              <a:solidFill>
                <a:schemeClr val="bg2"/>
              </a:solidFill>
            </a:endParaRPr>
          </a:p>
          <a:p>
            <a:r>
              <a:rPr lang="en-US" sz="2000" i="1" dirty="0" smtClean="0">
                <a:solidFill>
                  <a:schemeClr val="bg2"/>
                </a:solidFill>
              </a:rPr>
              <a:t> /frameworks/base/services/core/</a:t>
            </a:r>
            <a:r>
              <a:rPr lang="en-US" sz="2000" i="1" dirty="0" err="1" smtClean="0">
                <a:solidFill>
                  <a:schemeClr val="bg2"/>
                </a:solidFill>
              </a:rPr>
              <a:t>jni</a:t>
            </a:r>
            <a:r>
              <a:rPr lang="en-US" sz="2000" i="1" dirty="0" smtClean="0">
                <a:solidFill>
                  <a:schemeClr val="bg2"/>
                </a:solidFill>
              </a:rPr>
              <a:t>/</a:t>
            </a:r>
          </a:p>
          <a:p>
            <a:endParaRPr lang="en-US" sz="2000" dirty="0" smtClean="0">
              <a:solidFill>
                <a:schemeClr val="bg2"/>
              </a:solidFill>
            </a:endParaRPr>
          </a:p>
          <a:p>
            <a:r>
              <a:rPr lang="en-US" sz="2000" dirty="0" smtClean="0">
                <a:solidFill>
                  <a:srgbClr val="FF0000"/>
                </a:solidFill>
              </a:rPr>
              <a:t>Start</a:t>
            </a:r>
            <a:r>
              <a:rPr lang="en-US" sz="2000" dirty="0" smtClean="0">
                <a:solidFill>
                  <a:schemeClr val="bg2"/>
                </a:solidFill>
              </a:rPr>
              <a:t> </a:t>
            </a:r>
            <a:r>
              <a:rPr lang="en-US" sz="2000" dirty="0" smtClean="0">
                <a:solidFill>
                  <a:schemeClr val="bg2"/>
                </a:solidFill>
              </a:rPr>
              <a:t>service in system server</a:t>
            </a:r>
          </a:p>
          <a:p>
            <a:r>
              <a:rPr lang="en-US" sz="2000" i="1" dirty="0" smtClean="0">
                <a:solidFill>
                  <a:schemeClr val="bg2"/>
                </a:solidFill>
              </a:rPr>
              <a:t>/frameworks/base/services/java/com/android/server/SystemServer.java</a:t>
            </a:r>
          </a:p>
          <a:p>
            <a:endParaRPr lang="en-US" sz="2000" i="1" dirty="0" smtClean="0">
              <a:solidFill>
                <a:schemeClr val="bg2"/>
              </a:solidFill>
            </a:endParaRPr>
          </a:p>
          <a:p>
            <a:r>
              <a:rPr lang="en-US" sz="2000" dirty="0" smtClean="0">
                <a:solidFill>
                  <a:srgbClr val="FF0000"/>
                </a:solidFill>
              </a:rPr>
              <a:t>Add</a:t>
            </a:r>
            <a:r>
              <a:rPr lang="en-US" sz="2000" dirty="0" smtClean="0">
                <a:solidFill>
                  <a:schemeClr val="bg2"/>
                </a:solidFill>
              </a:rPr>
              <a:t> service to </a:t>
            </a:r>
            <a:r>
              <a:rPr lang="en-US" sz="2000" dirty="0" err="1" smtClean="0">
                <a:solidFill>
                  <a:schemeClr val="bg2"/>
                </a:solidFill>
              </a:rPr>
              <a:t>ServiceManager</a:t>
            </a:r>
            <a:endParaRPr lang="en-US" sz="2000" dirty="0" smtClean="0">
              <a:solidFill>
                <a:schemeClr val="bg2"/>
              </a:solidFill>
            </a:endParaRPr>
          </a:p>
          <a:p>
            <a:r>
              <a:rPr lang="en-US" sz="2000" i="1" dirty="0" smtClean="0">
                <a:solidFill>
                  <a:schemeClr val="bg2"/>
                </a:solidFill>
              </a:rPr>
              <a:t>/frameworks/base/services/java/com/android/server/SystemServer.java</a:t>
            </a:r>
          </a:p>
          <a:p>
            <a:endParaRPr lang="en-US" sz="2000" dirty="0" smtClean="0">
              <a:solidFill>
                <a:schemeClr val="bg2"/>
              </a:solidFill>
            </a:endParaRPr>
          </a:p>
        </p:txBody>
      </p:sp>
      <p:sp>
        <p:nvSpPr>
          <p:cNvPr id="7" name="Rounded Rectangle 6"/>
          <p:cNvSpPr/>
          <p:nvPr/>
        </p:nvSpPr>
        <p:spPr>
          <a:xfrm>
            <a:off x="2334029" y="6070198"/>
            <a:ext cx="3749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Service could be called by Client now</a:t>
            </a:r>
            <a:endParaRPr lang="en-US" sz="16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431800" y="795647"/>
            <a:ext cx="8280400" cy="5370203"/>
          </a:xfrm>
        </p:spPr>
        <p:txBody>
          <a:bodyPr/>
          <a:lstStyle/>
          <a:p>
            <a:pPr marL="174625" lvl="1" indent="-174625"/>
            <a:r>
              <a:rPr lang="en-US" sz="2400" dirty="0" smtClean="0">
                <a:hlinkClick r:id="rId2"/>
              </a:rPr>
              <a:t>http://developer.android.com</a:t>
            </a:r>
            <a:endParaRPr lang="en-US" sz="2400" dirty="0" smtClean="0"/>
          </a:p>
          <a:p>
            <a:pPr marL="174625" lvl="1" indent="-174625"/>
            <a:r>
              <a:rPr lang="en-US" sz="2400" dirty="0" smtClean="0">
                <a:hlinkClick r:id="rId3"/>
              </a:rPr>
              <a:t>http://elinux.org/Android_Binder</a:t>
            </a:r>
            <a:endParaRPr lang="en-US" sz="2400" dirty="0" smtClean="0"/>
          </a:p>
          <a:p>
            <a:pPr marL="174625" lvl="1" indent="-174625"/>
            <a:r>
              <a:rPr lang="en-US" sz="2400" dirty="0" smtClean="0">
                <a:hlinkClick r:id="rId4"/>
              </a:rPr>
              <a:t>http://en.wikipedia.org/wiki/</a:t>
            </a:r>
            <a:endParaRPr lang="en-US" sz="2400" dirty="0" smtClean="0"/>
          </a:p>
          <a:p>
            <a:pPr marL="174625" lvl="1" indent="-174625"/>
            <a:r>
              <a:rPr lang="en-US" sz="2400" dirty="0" smtClean="0">
                <a:hlinkClick r:id="rId5"/>
              </a:rPr>
              <a:t>http://www.vogella.com/articles/AndroidServices/article.html</a:t>
            </a:r>
            <a:endParaRPr lang="en-US" sz="2400" dirty="0" smtClean="0"/>
          </a:p>
          <a:p>
            <a:pPr marL="174625" lvl="1" indent="-174625"/>
            <a:r>
              <a:rPr lang="en-US" sz="2400" dirty="0" smtClean="0">
                <a:hlinkClick r:id="rId6"/>
              </a:rPr>
              <a:t>http://events.linuxfoundation.org/</a:t>
            </a:r>
            <a:endParaRPr lang="en-US" sz="2400" dirty="0" smtClean="0"/>
          </a:p>
          <a:p>
            <a:pPr marL="174625" lvl="1" indent="-174625">
              <a:buNone/>
            </a:pPr>
            <a:endParaRPr lang="en-US" sz="2400" dirty="0" smtClean="0"/>
          </a:p>
          <a:p>
            <a:pPr marL="174625" lvl="1" indent="-174625">
              <a:buNone/>
            </a:pPr>
            <a:endParaRPr lang="en-US" sz="2400" dirty="0" smtClean="0"/>
          </a:p>
          <a:p>
            <a:pPr marL="174625" lvl="1" indent="-174625"/>
            <a:endParaRPr lang="en-US" sz="2400" dirty="0" smtClean="0"/>
          </a:p>
          <a:p>
            <a:pPr marL="174625" lvl="1" indent="-174625"/>
            <a:endParaRPr lang="en-US" sz="2400" dirty="0" smtClean="0"/>
          </a:p>
          <a:p>
            <a:pPr marL="174625" lvl="1" indent="-174625"/>
            <a:endParaRPr lang="en-US" sz="2400" dirty="0" smtClean="0"/>
          </a:p>
          <a:p>
            <a:pPr marL="174625" lvl="1" indent="-174625"/>
            <a:endParaRPr lang="en-US" sz="2400" dirty="0" smtClean="0"/>
          </a:p>
          <a:p>
            <a:pPr marL="174625" lvl="1" indent="-174625"/>
            <a:endParaRPr lang="en-US" sz="2400" dirty="0" smtClean="0"/>
          </a:p>
        </p:txBody>
      </p:sp>
      <p:sp>
        <p:nvSpPr>
          <p:cNvPr id="4" name="Content Placeholder 3"/>
          <p:cNvSpPr>
            <a:spLocks noGrp="1"/>
          </p:cNvSpPr>
          <p:nvPr>
            <p:ph sz="quarter" idx="10"/>
          </p:nvPr>
        </p:nvSpPr>
        <p:spPr/>
        <p:txBody>
          <a:bodyPr/>
          <a:lstStyle/>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Context</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480253" y="2615389"/>
            <a:ext cx="8215952" cy="1938992"/>
          </a:xfrm>
          <a:prstGeom prst="rect">
            <a:avLst/>
          </a:prstGeom>
          <a:noFill/>
        </p:spPr>
        <p:txBody>
          <a:bodyPr wrap="square" rtlCol="0">
            <a:spAutoFit/>
          </a:bodyPr>
          <a:lstStyle/>
          <a:p>
            <a:r>
              <a:rPr lang="en-US" sz="2400" dirty="0" smtClean="0">
                <a:solidFill>
                  <a:schemeClr val="bg2"/>
                </a:solidFill>
              </a:rPr>
              <a:t>In computer science, a task </a:t>
            </a:r>
            <a:r>
              <a:rPr lang="en-US" sz="2400" b="1" dirty="0" smtClean="0">
                <a:solidFill>
                  <a:schemeClr val="bg2"/>
                </a:solidFill>
              </a:rPr>
              <a:t>context</a:t>
            </a:r>
            <a:r>
              <a:rPr lang="en-US" sz="2400" dirty="0" smtClean="0">
                <a:solidFill>
                  <a:schemeClr val="bg2"/>
                </a:solidFill>
              </a:rPr>
              <a:t> (process, thread ...) </a:t>
            </a:r>
            <a:r>
              <a:rPr lang="en-US" sz="2400" dirty="0" smtClean="0">
                <a:solidFill>
                  <a:srgbClr val="FF0000"/>
                </a:solidFill>
              </a:rPr>
              <a:t>is the minimal set of data used by this task </a:t>
            </a:r>
            <a:r>
              <a:rPr lang="en-US" sz="2400" dirty="0" smtClean="0">
                <a:solidFill>
                  <a:schemeClr val="bg2"/>
                </a:solidFill>
              </a:rPr>
              <a:t>that must be saved to </a:t>
            </a:r>
            <a:r>
              <a:rPr lang="en-US" sz="2400" dirty="0" smtClean="0">
                <a:solidFill>
                  <a:srgbClr val="FF0000"/>
                </a:solidFill>
              </a:rPr>
              <a:t>allow</a:t>
            </a:r>
            <a:r>
              <a:rPr lang="en-US" sz="2400" dirty="0" smtClean="0">
                <a:solidFill>
                  <a:schemeClr val="bg2"/>
                </a:solidFill>
              </a:rPr>
              <a:t> a task </a:t>
            </a:r>
            <a:r>
              <a:rPr lang="en-US" sz="2400" dirty="0" smtClean="0">
                <a:solidFill>
                  <a:srgbClr val="FF0000"/>
                </a:solidFill>
              </a:rPr>
              <a:t>interruption</a:t>
            </a:r>
            <a:r>
              <a:rPr lang="en-US" sz="2400" dirty="0" smtClean="0">
                <a:solidFill>
                  <a:schemeClr val="bg2"/>
                </a:solidFill>
              </a:rPr>
              <a:t> at a given date, and a </a:t>
            </a:r>
            <a:r>
              <a:rPr lang="en-US" sz="2400" dirty="0" smtClean="0">
                <a:solidFill>
                  <a:srgbClr val="FF0000"/>
                </a:solidFill>
              </a:rPr>
              <a:t>continuation</a:t>
            </a:r>
            <a:r>
              <a:rPr lang="en-US" sz="2400" dirty="0" smtClean="0">
                <a:solidFill>
                  <a:schemeClr val="bg2"/>
                </a:solidFill>
              </a:rPr>
              <a:t> of this task at the point it has been interrupted and at some future date.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Process</a:t>
            </a:r>
            <a:endParaRPr lang="en-US" dirty="0"/>
          </a:p>
        </p:txBody>
      </p:sp>
      <p:sp>
        <p:nvSpPr>
          <p:cNvPr id="5" name="Content Placeholder 4"/>
          <p:cNvSpPr>
            <a:spLocks noGrp="1"/>
          </p:cNvSpPr>
          <p:nvPr>
            <p:ph sz="quarter" idx="10"/>
          </p:nvPr>
        </p:nvSpPr>
        <p:spPr/>
        <p:txBody>
          <a:bodyPr/>
          <a:lstStyle/>
          <a:p>
            <a:endParaRPr lang="en-US"/>
          </a:p>
        </p:txBody>
      </p:sp>
      <p:sp>
        <p:nvSpPr>
          <p:cNvPr id="6" name="TextBox 5"/>
          <p:cNvSpPr txBox="1"/>
          <p:nvPr/>
        </p:nvSpPr>
        <p:spPr>
          <a:xfrm>
            <a:off x="504967" y="1392072"/>
            <a:ext cx="8215952" cy="4154984"/>
          </a:xfrm>
          <a:prstGeom prst="rect">
            <a:avLst/>
          </a:prstGeom>
          <a:noFill/>
        </p:spPr>
        <p:txBody>
          <a:bodyPr wrap="square" rtlCol="0">
            <a:spAutoFit/>
          </a:bodyPr>
          <a:lstStyle/>
          <a:p>
            <a:r>
              <a:rPr lang="en-US" sz="2400" dirty="0" smtClean="0">
                <a:solidFill>
                  <a:schemeClr val="bg2"/>
                </a:solidFill>
              </a:rPr>
              <a:t>In computing, a </a:t>
            </a:r>
            <a:r>
              <a:rPr lang="en-US" sz="2400" b="1" dirty="0" smtClean="0">
                <a:solidFill>
                  <a:schemeClr val="bg2"/>
                </a:solidFill>
              </a:rPr>
              <a:t>process</a:t>
            </a:r>
            <a:r>
              <a:rPr lang="en-US" sz="2400" dirty="0" smtClean="0">
                <a:solidFill>
                  <a:schemeClr val="bg2"/>
                </a:solidFill>
              </a:rPr>
              <a:t> is </a:t>
            </a:r>
            <a:r>
              <a:rPr lang="en-US" sz="2400" dirty="0" smtClean="0">
                <a:solidFill>
                  <a:srgbClr val="FF0000"/>
                </a:solidFill>
              </a:rPr>
              <a:t>an instance of a computer program</a:t>
            </a:r>
            <a:r>
              <a:rPr lang="en-US" sz="2400" dirty="0" smtClean="0">
                <a:solidFill>
                  <a:schemeClr val="bg2"/>
                </a:solidFill>
              </a:rPr>
              <a:t> that is being executed. It contains the program code and its current activity.</a:t>
            </a:r>
          </a:p>
          <a:p>
            <a:endParaRPr lang="en-US" sz="2400" dirty="0" smtClean="0">
              <a:solidFill>
                <a:schemeClr val="bg2"/>
              </a:solidFill>
            </a:endParaRPr>
          </a:p>
          <a:p>
            <a:r>
              <a:rPr lang="en-US" sz="2400" dirty="0" smtClean="0">
                <a:solidFill>
                  <a:schemeClr val="bg2"/>
                </a:solidFill>
              </a:rPr>
              <a:t>A process </a:t>
            </a:r>
            <a:r>
              <a:rPr lang="en-US" sz="2400" dirty="0" smtClean="0">
                <a:solidFill>
                  <a:srgbClr val="FF0000"/>
                </a:solidFill>
              </a:rPr>
              <a:t>MAY be made up of multiple threads</a:t>
            </a:r>
            <a:r>
              <a:rPr lang="en-US" sz="2400" dirty="0" smtClean="0">
                <a:solidFill>
                  <a:schemeClr val="bg2"/>
                </a:solidFill>
              </a:rPr>
              <a:t> of execution that execute instructions concurrently</a:t>
            </a:r>
          </a:p>
          <a:p>
            <a:endParaRPr lang="en-US" sz="2400" dirty="0" smtClean="0">
              <a:solidFill>
                <a:schemeClr val="bg2"/>
              </a:solidFill>
            </a:endParaRPr>
          </a:p>
          <a:p>
            <a:r>
              <a:rPr lang="en-US" sz="2400" dirty="0" smtClean="0">
                <a:solidFill>
                  <a:schemeClr val="bg2"/>
                </a:solidFill>
              </a:rPr>
              <a:t>Processes are often</a:t>
            </a:r>
            <a:r>
              <a:rPr lang="en-US" sz="2400" dirty="0" smtClean="0">
                <a:solidFill>
                  <a:srgbClr val="FF0000"/>
                </a:solidFill>
              </a:rPr>
              <a:t> called "tasks" in embedded operating systems</a:t>
            </a:r>
            <a:r>
              <a:rPr lang="en-US" sz="2400" dirty="0" smtClean="0">
                <a:solidFill>
                  <a:schemeClr val="bg2"/>
                </a:solidFill>
              </a:rPr>
              <a:t>. The sense of "process" (or task) is "</a:t>
            </a:r>
            <a:r>
              <a:rPr lang="en-US" sz="2400" dirty="0" smtClean="0">
                <a:solidFill>
                  <a:srgbClr val="FF0000"/>
                </a:solidFill>
              </a:rPr>
              <a:t>something that takes up time</a:t>
            </a:r>
            <a:r>
              <a:rPr lang="en-US" sz="2400" dirty="0" smtClean="0">
                <a:solidFill>
                  <a:schemeClr val="bg2"/>
                </a:solidFill>
              </a:rPr>
              <a:t>", as opposed to 'memory', which is "something that takes up space“.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PT - Liquid Energy TEMPLATE">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_Lime">
  <a:themeElements>
    <a:clrScheme name="SE_Lime_ab">
      <a:dk1>
        <a:srgbClr val="000000"/>
      </a:dk1>
      <a:lt1>
        <a:srgbClr val="FFFFFF"/>
      </a:lt1>
      <a:dk2>
        <a:srgbClr val="65BB10"/>
      </a:dk2>
      <a:lt2>
        <a:srgbClr val="FFFFFF"/>
      </a:lt2>
      <a:accent1>
        <a:srgbClr val="65BB10"/>
      </a:accent1>
      <a:accent2>
        <a:srgbClr val="206000"/>
      </a:accent2>
      <a:accent3>
        <a:srgbClr val="8EC76E"/>
      </a:accent3>
      <a:accent4>
        <a:srgbClr val="B2D69A"/>
      </a:accent4>
      <a:accent5>
        <a:srgbClr val="D7EACA"/>
      </a:accent5>
      <a:accent6>
        <a:srgbClr val="869C7D"/>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 Orange">
  <a:themeElements>
    <a:clrScheme name="SE_Orange_ab">
      <a:dk1>
        <a:srgbClr val="000000"/>
      </a:dk1>
      <a:lt1>
        <a:srgbClr val="FFFFFF"/>
      </a:lt1>
      <a:dk2>
        <a:srgbClr val="EC7100"/>
      </a:dk2>
      <a:lt2>
        <a:srgbClr val="FFFFFF"/>
      </a:lt2>
      <a:accent1>
        <a:srgbClr val="EC7100"/>
      </a:accent1>
      <a:accent2>
        <a:srgbClr val="773B00"/>
      </a:accent2>
      <a:accent3>
        <a:srgbClr val="EF9152"/>
      </a:accent3>
      <a:accent4>
        <a:srgbClr val="F4B284"/>
      </a:accent4>
      <a:accent5>
        <a:srgbClr val="FAD6BB"/>
      </a:accent5>
      <a:accent6>
        <a:srgbClr val="AD876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_Red">
  <a:themeElements>
    <a:clrScheme name="SE_Red_ab">
      <a:dk1>
        <a:srgbClr val="000000"/>
      </a:dk1>
      <a:lt1>
        <a:srgbClr val="FFFFFF"/>
      </a:lt1>
      <a:dk2>
        <a:srgbClr val="D4041D"/>
      </a:dk2>
      <a:lt2>
        <a:srgbClr val="FFFFFF"/>
      </a:lt2>
      <a:accent1>
        <a:srgbClr val="D4041D"/>
      </a:accent1>
      <a:accent2>
        <a:srgbClr val="500000"/>
      </a:accent2>
      <a:accent3>
        <a:srgbClr val="DD6249"/>
      </a:accent3>
      <a:accent4>
        <a:srgbClr val="E69178"/>
      </a:accent4>
      <a:accent5>
        <a:srgbClr val="F2C5B4"/>
      </a:accent5>
      <a:accent6>
        <a:srgbClr val="926C65"/>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_Purple">
  <a:themeElements>
    <a:clrScheme name="SE_Purple_ab">
      <a:dk1>
        <a:srgbClr val="000000"/>
      </a:dk1>
      <a:lt1>
        <a:srgbClr val="FFFFFF"/>
      </a:lt1>
      <a:dk2>
        <a:srgbClr val="96078E"/>
      </a:dk2>
      <a:lt2>
        <a:srgbClr val="FFFFFF"/>
      </a:lt2>
      <a:accent1>
        <a:srgbClr val="96078E"/>
      </a:accent1>
      <a:accent2>
        <a:srgbClr val="390049"/>
      </a:accent2>
      <a:accent3>
        <a:srgbClr val="A45EA2"/>
      </a:accent3>
      <a:accent4>
        <a:srgbClr val="BD8CBC"/>
      </a:accent4>
      <a:accent5>
        <a:srgbClr val="D8C0DD"/>
      </a:accent5>
      <a:accent6>
        <a:srgbClr val="826C8A"/>
      </a:accent6>
      <a:hlink>
        <a:srgbClr val="0070C0"/>
      </a:hlink>
      <a:folHlink>
        <a:srgbClr val="D4041D"/>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SE_Cherry">
  <a:themeElements>
    <a:clrScheme name="SE_Cherry_ab">
      <a:dk1>
        <a:srgbClr val="000000"/>
      </a:dk1>
      <a:lt1>
        <a:srgbClr val="FFFFFF"/>
      </a:lt1>
      <a:dk2>
        <a:srgbClr val="CE0057"/>
      </a:dk2>
      <a:lt2>
        <a:srgbClr val="FFFFFF"/>
      </a:lt2>
      <a:accent1>
        <a:srgbClr val="CE0057"/>
      </a:accent1>
      <a:accent2>
        <a:srgbClr val="7F0036"/>
      </a:accent2>
      <a:accent3>
        <a:srgbClr val="D76277"/>
      </a:accent3>
      <a:accent4>
        <a:srgbClr val="E1929A"/>
      </a:accent4>
      <a:accent5>
        <a:srgbClr val="EFC5C7"/>
      </a:accent5>
      <a:accent6>
        <a:srgbClr val="B27A80"/>
      </a:accent6>
      <a:hlink>
        <a:srgbClr val="0070C0"/>
      </a:hlink>
      <a:folHlink>
        <a:srgbClr val="96078E"/>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iquidEnergyPPT V1 17-08-09">
  <a:themeElements>
    <a:clrScheme name="SE_Blue_ab">
      <a:dk1>
        <a:srgbClr val="000000"/>
      </a:dk1>
      <a:lt1>
        <a:srgbClr val="FFFFFF"/>
      </a:lt1>
      <a:dk2>
        <a:srgbClr val="00A8B5"/>
      </a:dk2>
      <a:lt2>
        <a:srgbClr val="FFFFFF"/>
      </a:lt2>
      <a:accent1>
        <a:srgbClr val="00A8B5"/>
      </a:accent1>
      <a:accent2>
        <a:srgbClr val="005960"/>
      </a:accent2>
      <a:accent3>
        <a:srgbClr val="68B5C2"/>
      </a:accent3>
      <a:accent4>
        <a:srgbClr val="99CBD3"/>
      </a:accent4>
      <a:accent5>
        <a:srgbClr val="CBE2E7"/>
      </a:accent5>
      <a:accent6>
        <a:srgbClr val="7E959C"/>
      </a:accent6>
      <a:hlink>
        <a:srgbClr val="0070C0"/>
      </a:hlink>
      <a:folHlink>
        <a:srgbClr val="CE0057"/>
      </a:folHlink>
    </a:clrScheme>
    <a:fontScheme name="SE Rebrand DNA">
      <a:majorFont>
        <a:latin typeface="American Typewriter S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MC brand template 2007 rev D 1">
        <a:dk1>
          <a:srgbClr val="000000"/>
        </a:dk1>
        <a:lt1>
          <a:srgbClr val="FFFFFF"/>
        </a:lt1>
        <a:dk2>
          <a:srgbClr val="AE0E14"/>
        </a:dk2>
        <a:lt2>
          <a:srgbClr val="FFFFFF"/>
        </a:lt2>
        <a:accent1>
          <a:srgbClr val="870000"/>
        </a:accent1>
        <a:accent2>
          <a:srgbClr val="AE1114"/>
        </a:accent2>
        <a:accent3>
          <a:srgbClr val="D3AAAA"/>
        </a:accent3>
        <a:accent4>
          <a:srgbClr val="DADADA"/>
        </a:accent4>
        <a:accent5>
          <a:srgbClr val="C3AAAA"/>
        </a:accent5>
        <a:accent6>
          <a:srgbClr val="9D0E11"/>
        </a:accent6>
        <a:hlink>
          <a:srgbClr val="DC0000"/>
        </a:hlink>
        <a:folHlink>
          <a:srgbClr val="FF3C00"/>
        </a:folHlink>
      </a:clrScheme>
      <a:clrMap bg1="dk2" tx1="lt1" bg2="dk1" tx2="lt2" accent1="accent1" accent2="accent2" accent3="accent3" accent4="accent4" accent5="accent5" accent6="accent6" hlink="hlink" folHlink="folHlink"/>
    </a:extraClrScheme>
    <a:extraClrScheme>
      <a:clrScheme name="SEMC brand template 2007 rev D 2">
        <a:dk1>
          <a:srgbClr val="000000"/>
        </a:dk1>
        <a:lt1>
          <a:srgbClr val="FFFFFF"/>
        </a:lt1>
        <a:dk2>
          <a:srgbClr val="DA6800"/>
        </a:dk2>
        <a:lt2>
          <a:srgbClr val="FFFFFF"/>
        </a:lt2>
        <a:accent1>
          <a:srgbClr val="D04F00"/>
        </a:accent1>
        <a:accent2>
          <a:srgbClr val="DA6800"/>
        </a:accent2>
        <a:accent3>
          <a:srgbClr val="EAB9AA"/>
        </a:accent3>
        <a:accent4>
          <a:srgbClr val="DADADA"/>
        </a:accent4>
        <a:accent5>
          <a:srgbClr val="E4B2AA"/>
        </a:accent5>
        <a:accent6>
          <a:srgbClr val="C55E00"/>
        </a:accent6>
        <a:hlink>
          <a:srgbClr val="FF9100"/>
        </a:hlink>
        <a:folHlink>
          <a:srgbClr val="FFAF00"/>
        </a:folHlink>
      </a:clrScheme>
      <a:clrMap bg1="dk2" tx1="lt1" bg2="dk1" tx2="lt2" accent1="accent1" accent2="accent2" accent3="accent3" accent4="accent4" accent5="accent5" accent6="accent6" hlink="hlink" folHlink="folHlink"/>
    </a:extraClrScheme>
    <a:extraClrScheme>
      <a:clrScheme name="SEMC brand template 2007 rev D 3">
        <a:dk1>
          <a:srgbClr val="000000"/>
        </a:dk1>
        <a:lt1>
          <a:srgbClr val="FFFFFF"/>
        </a:lt1>
        <a:dk2>
          <a:srgbClr val="499335"/>
        </a:dk2>
        <a:lt2>
          <a:srgbClr val="FFFFFF"/>
        </a:lt2>
        <a:accent1>
          <a:srgbClr val="3E7835"/>
        </a:accent1>
        <a:accent2>
          <a:srgbClr val="499335"/>
        </a:accent2>
        <a:accent3>
          <a:srgbClr val="B1C8AE"/>
        </a:accent3>
        <a:accent4>
          <a:srgbClr val="DADADA"/>
        </a:accent4>
        <a:accent5>
          <a:srgbClr val="AFBEAE"/>
        </a:accent5>
        <a:accent6>
          <a:srgbClr val="41852F"/>
        </a:accent6>
        <a:hlink>
          <a:srgbClr val="8CC63F"/>
        </a:hlink>
        <a:folHlink>
          <a:srgbClr val="B7CC00"/>
        </a:folHlink>
      </a:clrScheme>
      <a:clrMap bg1="dk2" tx1="lt1" bg2="dk1" tx2="lt2" accent1="accent1" accent2="accent2" accent3="accent3" accent4="accent4" accent5="accent5" accent6="accent6" hlink="hlink" folHlink="folHlink"/>
    </a:extraClrScheme>
    <a:extraClrScheme>
      <a:clrScheme name="SEMC brand template 2007 rev D 4">
        <a:dk1>
          <a:srgbClr val="000000"/>
        </a:dk1>
        <a:lt1>
          <a:srgbClr val="FFFFFF"/>
        </a:lt1>
        <a:dk2>
          <a:srgbClr val="009999"/>
        </a:dk2>
        <a:lt2>
          <a:srgbClr val="FFFFFF"/>
        </a:lt2>
        <a:accent1>
          <a:srgbClr val="006666"/>
        </a:accent1>
        <a:accent2>
          <a:srgbClr val="009999"/>
        </a:accent2>
        <a:accent3>
          <a:srgbClr val="AACACA"/>
        </a:accent3>
        <a:accent4>
          <a:srgbClr val="DADADA"/>
        </a:accent4>
        <a:accent5>
          <a:srgbClr val="AAB8B8"/>
        </a:accent5>
        <a:accent6>
          <a:srgbClr val="008A8A"/>
        </a:accent6>
        <a:hlink>
          <a:srgbClr val="00C2B4"/>
        </a:hlink>
        <a:folHlink>
          <a:srgbClr val="97CCCC"/>
        </a:folHlink>
      </a:clrScheme>
      <a:clrMap bg1="dk2" tx1="lt1" bg2="dk1" tx2="lt2" accent1="accent1" accent2="accent2" accent3="accent3" accent4="accent4" accent5="accent5" accent6="accent6" hlink="hlink" folHlink="folHlink"/>
    </a:extraClrScheme>
    <a:extraClrScheme>
      <a:clrScheme name="SEMC brand template 2007 rev D 5">
        <a:dk1>
          <a:srgbClr val="000000"/>
        </a:dk1>
        <a:lt1>
          <a:srgbClr val="FFFFFF"/>
        </a:lt1>
        <a:dk2>
          <a:srgbClr val="91004B"/>
        </a:dk2>
        <a:lt2>
          <a:srgbClr val="FFFFFF"/>
        </a:lt2>
        <a:accent1>
          <a:srgbClr val="660033"/>
        </a:accent1>
        <a:accent2>
          <a:srgbClr val="91004B"/>
        </a:accent2>
        <a:accent3>
          <a:srgbClr val="C7AAB1"/>
        </a:accent3>
        <a:accent4>
          <a:srgbClr val="DADADA"/>
        </a:accent4>
        <a:accent5>
          <a:srgbClr val="B8AAAD"/>
        </a:accent5>
        <a:accent6>
          <a:srgbClr val="830043"/>
        </a:accent6>
        <a:hlink>
          <a:srgbClr val="AF2B6B"/>
        </a:hlink>
        <a:folHlink>
          <a:srgbClr val="B9528B"/>
        </a:folHlink>
      </a:clrScheme>
      <a:clrMap bg1="dk2" tx1="lt1" bg2="dk1" tx2="lt2" accent1="accent1" accent2="accent2" accent3="accent3" accent4="accent4" accent5="accent5" accent6="accent6" hlink="hlink" folHlink="folHlink"/>
    </a:extraClrScheme>
    <a:extraClrScheme>
      <a:clrScheme name="SEMC brand template 2007 rev D 6">
        <a:dk1>
          <a:srgbClr val="000000"/>
        </a:dk1>
        <a:lt1>
          <a:srgbClr val="FFFFFF"/>
        </a:lt1>
        <a:dk2>
          <a:srgbClr val="552969"/>
        </a:dk2>
        <a:lt2>
          <a:srgbClr val="FFFFFF"/>
        </a:lt2>
        <a:accent1>
          <a:srgbClr val="361F51"/>
        </a:accent1>
        <a:accent2>
          <a:srgbClr val="552969"/>
        </a:accent2>
        <a:accent3>
          <a:srgbClr val="B4ACB9"/>
        </a:accent3>
        <a:accent4>
          <a:srgbClr val="DADADA"/>
        </a:accent4>
        <a:accent5>
          <a:srgbClr val="AEABB3"/>
        </a:accent5>
        <a:accent6>
          <a:srgbClr val="4C245E"/>
        </a:accent6>
        <a:hlink>
          <a:srgbClr val="99388C"/>
        </a:hlink>
        <a:folHlink>
          <a:srgbClr val="C73C90"/>
        </a:folHlink>
      </a:clrScheme>
      <a:clrMap bg1="dk2" tx1="lt1" bg2="dk1" tx2="lt2" accent1="accent1" accent2="accent2" accent3="accent3" accent4="accent4" accent5="accent5" accent6="accent6" hlink="hlink" folHlink="folHlink"/>
    </a:extraClrScheme>
    <a:extraClrScheme>
      <a:clrScheme name="SEMC brand template 2007 rev D 7">
        <a:dk1>
          <a:srgbClr val="DC0000"/>
        </a:dk1>
        <a:lt1>
          <a:srgbClr val="FFFFFF"/>
        </a:lt1>
        <a:dk2>
          <a:srgbClr val="AE1114"/>
        </a:dk2>
        <a:lt2>
          <a:srgbClr val="000000"/>
        </a:lt2>
        <a:accent1>
          <a:srgbClr val="870000"/>
        </a:accent1>
        <a:accent2>
          <a:srgbClr val="AE1114"/>
        </a:accent2>
        <a:accent3>
          <a:srgbClr val="FFFFFF"/>
        </a:accent3>
        <a:accent4>
          <a:srgbClr val="BC0000"/>
        </a:accent4>
        <a:accent5>
          <a:srgbClr val="C3AAAA"/>
        </a:accent5>
        <a:accent6>
          <a:srgbClr val="9D0E11"/>
        </a:accent6>
        <a:hlink>
          <a:srgbClr val="DC0000"/>
        </a:hlink>
        <a:folHlink>
          <a:srgbClr val="FF3C00"/>
        </a:folHlink>
      </a:clrScheme>
      <a:clrMap bg1="lt1" tx1="dk1" bg2="lt2" tx2="dk2" accent1="accent1" accent2="accent2" accent3="accent3" accent4="accent4" accent5="accent5" accent6="accent6" hlink="hlink" folHlink="folHlink"/>
    </a:extraClrScheme>
    <a:extraClrScheme>
      <a:clrScheme name="SEMC brand template 2007 rev D 8">
        <a:dk1>
          <a:srgbClr val="FF9100"/>
        </a:dk1>
        <a:lt1>
          <a:srgbClr val="FFFFFF"/>
        </a:lt1>
        <a:dk2>
          <a:srgbClr val="DA6800"/>
        </a:dk2>
        <a:lt2>
          <a:srgbClr val="000000"/>
        </a:lt2>
        <a:accent1>
          <a:srgbClr val="D04F00"/>
        </a:accent1>
        <a:accent2>
          <a:srgbClr val="DA6800"/>
        </a:accent2>
        <a:accent3>
          <a:srgbClr val="FFFFFF"/>
        </a:accent3>
        <a:accent4>
          <a:srgbClr val="DA7B00"/>
        </a:accent4>
        <a:accent5>
          <a:srgbClr val="E4B2AA"/>
        </a:accent5>
        <a:accent6>
          <a:srgbClr val="C55E00"/>
        </a:accent6>
        <a:hlink>
          <a:srgbClr val="FF9100"/>
        </a:hlink>
        <a:folHlink>
          <a:srgbClr val="FFAF00"/>
        </a:folHlink>
      </a:clrScheme>
      <a:clrMap bg1="lt1" tx1="dk1" bg2="lt2" tx2="dk2" accent1="accent1" accent2="accent2" accent3="accent3" accent4="accent4" accent5="accent5" accent6="accent6" hlink="hlink" folHlink="folHlink"/>
    </a:extraClrScheme>
    <a:extraClrScheme>
      <a:clrScheme name="SEMC brand template 2007 rev D 9">
        <a:dk1>
          <a:srgbClr val="8CC63F"/>
        </a:dk1>
        <a:lt1>
          <a:srgbClr val="FFFFFF"/>
        </a:lt1>
        <a:dk2>
          <a:srgbClr val="499335"/>
        </a:dk2>
        <a:lt2>
          <a:srgbClr val="000000"/>
        </a:lt2>
        <a:accent1>
          <a:srgbClr val="3E7835"/>
        </a:accent1>
        <a:accent2>
          <a:srgbClr val="499335"/>
        </a:accent2>
        <a:accent3>
          <a:srgbClr val="FFFFFF"/>
        </a:accent3>
        <a:accent4>
          <a:srgbClr val="77A934"/>
        </a:accent4>
        <a:accent5>
          <a:srgbClr val="AFBEAE"/>
        </a:accent5>
        <a:accent6>
          <a:srgbClr val="41852F"/>
        </a:accent6>
        <a:hlink>
          <a:srgbClr val="8CC63F"/>
        </a:hlink>
        <a:folHlink>
          <a:srgbClr val="B7CC00"/>
        </a:folHlink>
      </a:clrScheme>
      <a:clrMap bg1="lt1" tx1="dk1" bg2="lt2" tx2="dk2" accent1="accent1" accent2="accent2" accent3="accent3" accent4="accent4" accent5="accent5" accent6="accent6" hlink="hlink" folHlink="folHlink"/>
    </a:extraClrScheme>
    <a:extraClrScheme>
      <a:clrScheme name="SEMC brand template 2007 rev D 10">
        <a:dk1>
          <a:srgbClr val="00C2B4"/>
        </a:dk1>
        <a:lt1>
          <a:srgbClr val="FFFFFF"/>
        </a:lt1>
        <a:dk2>
          <a:srgbClr val="009999"/>
        </a:dk2>
        <a:lt2>
          <a:srgbClr val="000000"/>
        </a:lt2>
        <a:accent1>
          <a:srgbClr val="006666"/>
        </a:accent1>
        <a:accent2>
          <a:srgbClr val="009999"/>
        </a:accent2>
        <a:accent3>
          <a:srgbClr val="FFFFFF"/>
        </a:accent3>
        <a:accent4>
          <a:srgbClr val="00A599"/>
        </a:accent4>
        <a:accent5>
          <a:srgbClr val="AAB8B8"/>
        </a:accent5>
        <a:accent6>
          <a:srgbClr val="008A8A"/>
        </a:accent6>
        <a:hlink>
          <a:srgbClr val="00C2B4"/>
        </a:hlink>
        <a:folHlink>
          <a:srgbClr val="97CCCC"/>
        </a:folHlink>
      </a:clrScheme>
      <a:clrMap bg1="lt1" tx1="dk1" bg2="lt2" tx2="dk2" accent1="accent1" accent2="accent2" accent3="accent3" accent4="accent4" accent5="accent5" accent6="accent6" hlink="hlink" folHlink="folHlink"/>
    </a:extraClrScheme>
    <a:extraClrScheme>
      <a:clrScheme name="SEMC brand template 2007 rev D 11">
        <a:dk1>
          <a:srgbClr val="AF2B6B"/>
        </a:dk1>
        <a:lt1>
          <a:srgbClr val="FFFFFF"/>
        </a:lt1>
        <a:dk2>
          <a:srgbClr val="91004B"/>
        </a:dk2>
        <a:lt2>
          <a:srgbClr val="000000"/>
        </a:lt2>
        <a:accent1>
          <a:srgbClr val="660033"/>
        </a:accent1>
        <a:accent2>
          <a:srgbClr val="91004B"/>
        </a:accent2>
        <a:accent3>
          <a:srgbClr val="FFFFFF"/>
        </a:accent3>
        <a:accent4>
          <a:srgbClr val="95235A"/>
        </a:accent4>
        <a:accent5>
          <a:srgbClr val="B8AAAD"/>
        </a:accent5>
        <a:accent6>
          <a:srgbClr val="830043"/>
        </a:accent6>
        <a:hlink>
          <a:srgbClr val="AF2B6B"/>
        </a:hlink>
        <a:folHlink>
          <a:srgbClr val="B9528B"/>
        </a:folHlink>
      </a:clrScheme>
      <a:clrMap bg1="lt1" tx1="dk1" bg2="lt2" tx2="dk2" accent1="accent1" accent2="accent2" accent3="accent3" accent4="accent4" accent5="accent5" accent6="accent6" hlink="hlink" folHlink="folHlink"/>
    </a:extraClrScheme>
    <a:extraClrScheme>
      <a:clrScheme name="SEMC brand template 2007 rev D 12">
        <a:dk1>
          <a:srgbClr val="99388C"/>
        </a:dk1>
        <a:lt1>
          <a:srgbClr val="FFFFFF"/>
        </a:lt1>
        <a:dk2>
          <a:srgbClr val="552969"/>
        </a:dk2>
        <a:lt2>
          <a:srgbClr val="000000"/>
        </a:lt2>
        <a:accent1>
          <a:srgbClr val="361F51"/>
        </a:accent1>
        <a:accent2>
          <a:srgbClr val="552969"/>
        </a:accent2>
        <a:accent3>
          <a:srgbClr val="FFFFFF"/>
        </a:accent3>
        <a:accent4>
          <a:srgbClr val="822E77"/>
        </a:accent4>
        <a:accent5>
          <a:srgbClr val="AEABB3"/>
        </a:accent5>
        <a:accent6>
          <a:srgbClr val="4C245E"/>
        </a:accent6>
        <a:hlink>
          <a:srgbClr val="99388C"/>
        </a:hlink>
        <a:folHlink>
          <a:srgbClr val="C73C9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B1936BC6A3674D9D095E5A89BD8B8A" ma:contentTypeVersion="1" ma:contentTypeDescription="Create a new document." ma:contentTypeScope="" ma:versionID="c2e3eb12613c1b174384d1487473fb06">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07E9B76-B933-47EA-B8C8-B5D5CA3F2B71}">
  <ds:schemaRefs>
    <ds:schemaRef ds:uri="http://schemas.microsoft.com/sharepoint/v3/contenttype/forms"/>
  </ds:schemaRefs>
</ds:datastoreItem>
</file>

<file path=customXml/itemProps2.xml><?xml version="1.0" encoding="utf-8"?>
<ds:datastoreItem xmlns:ds="http://schemas.openxmlformats.org/officeDocument/2006/customXml" ds:itemID="{4D5B1BAB-20D1-4041-858C-3DF7A9DD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63A28C3-7298-4AE7-889F-409D23CEA9A3}">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microsoft.com/sharepoint/v3"/>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PPT - Liquid Energy TEMPLATE</Template>
  <TotalTime>0</TotalTime>
  <Words>2434</Words>
  <Application>Microsoft Office PowerPoint</Application>
  <PresentationFormat>On-screen Show (4:3)</PresentationFormat>
  <Paragraphs>510</Paragraphs>
  <Slides>77</Slides>
  <Notes>0</Notes>
  <HiddenSlides>0</HiddenSlides>
  <MMClips>0</MMClips>
  <ScaleCrop>false</ScaleCrop>
  <HeadingPairs>
    <vt:vector size="4" baseType="variant">
      <vt:variant>
        <vt:lpstr>Theme</vt:lpstr>
      </vt:variant>
      <vt:variant>
        <vt:i4>7</vt:i4>
      </vt:variant>
      <vt:variant>
        <vt:lpstr>Slide Titles</vt:lpstr>
      </vt:variant>
      <vt:variant>
        <vt:i4>77</vt:i4>
      </vt:variant>
    </vt:vector>
  </HeadingPairs>
  <TitlesOfParts>
    <vt:vector size="84" baseType="lpstr">
      <vt:lpstr>PPT - Liquid Energy TEMPLATE</vt:lpstr>
      <vt:lpstr>SE_Lime</vt:lpstr>
      <vt:lpstr>SE Orange</vt:lpstr>
      <vt:lpstr>SE_Red</vt:lpstr>
      <vt:lpstr>SE_Purple</vt:lpstr>
      <vt:lpstr>SE_Cherry</vt:lpstr>
      <vt:lpstr>LiquidEnergyPPT V1 17-08-09</vt:lpstr>
      <vt:lpstr>Android Development</vt:lpstr>
      <vt:lpstr>Agenda</vt:lpstr>
      <vt:lpstr>What Service</vt:lpstr>
      <vt:lpstr>Different Services in Different Context</vt:lpstr>
      <vt:lpstr>What Android Service Component</vt:lpstr>
      <vt:lpstr>FAQ about Android Service</vt:lpstr>
      <vt:lpstr>Agenda</vt:lpstr>
      <vt:lpstr>What Context</vt:lpstr>
      <vt:lpstr>What Process</vt:lpstr>
      <vt:lpstr>What Multitasking</vt:lpstr>
      <vt:lpstr>What Thread</vt:lpstr>
      <vt:lpstr>Process and Thread Conceptual Combination </vt:lpstr>
      <vt:lpstr>Process and Thread Address Space</vt:lpstr>
      <vt:lpstr>Multiprocessing and Multithreading</vt:lpstr>
      <vt:lpstr>Process and Thread from OS perspective</vt:lpstr>
      <vt:lpstr>Process in Android</vt:lpstr>
      <vt:lpstr>Process Lifecycle in Android</vt:lpstr>
      <vt:lpstr>Thread in Android</vt:lpstr>
      <vt:lpstr>What ANR</vt:lpstr>
      <vt:lpstr>What Trigger ANR Happen</vt:lpstr>
      <vt:lpstr>ANR Model</vt:lpstr>
      <vt:lpstr>Solution to Fixed ANR Problem #1</vt:lpstr>
      <vt:lpstr>What Thread-safe</vt:lpstr>
      <vt:lpstr>Solution to Fixed ANR Problem #2</vt:lpstr>
      <vt:lpstr>Best Practice for Android Single Thread Model</vt:lpstr>
      <vt:lpstr>Agenda</vt:lpstr>
      <vt:lpstr>What Intent</vt:lpstr>
      <vt:lpstr>Composition of Intent</vt:lpstr>
      <vt:lpstr>What Intent Resolution</vt:lpstr>
      <vt:lpstr>How Intents are Resolved</vt:lpstr>
      <vt:lpstr>Intent &amp; Intent Filter Sample</vt:lpstr>
      <vt:lpstr>How Intent is Applied in Service</vt:lpstr>
      <vt:lpstr>Agenda</vt:lpstr>
      <vt:lpstr>Category of Android Service (App)</vt:lpstr>
      <vt:lpstr>Where does Service Come From</vt:lpstr>
      <vt:lpstr>Service Lifecycle</vt:lpstr>
      <vt:lpstr>Implementation the Lifecycle Callbakcs</vt:lpstr>
      <vt:lpstr>Avoid Service to be Terminated Unexpectedly</vt:lpstr>
      <vt:lpstr>How to Get Service Restarted</vt:lpstr>
      <vt:lpstr>Service Lifecycle In Another View</vt:lpstr>
      <vt:lpstr>Started Service @ Opt1</vt:lpstr>
      <vt:lpstr>Example: Started Service @ Opt1</vt:lpstr>
      <vt:lpstr>Started Service @ Opt2</vt:lpstr>
      <vt:lpstr>Example: Started Service @ Opt2</vt:lpstr>
      <vt:lpstr>What Bound Service</vt:lpstr>
      <vt:lpstr>Bound Service Lifecycle Management</vt:lpstr>
      <vt:lpstr>Bound Service @ Binder</vt:lpstr>
      <vt:lpstr>The Service</vt:lpstr>
      <vt:lpstr>The Client</vt:lpstr>
      <vt:lpstr>Bound Service @ Messenger</vt:lpstr>
      <vt:lpstr>Service</vt:lpstr>
      <vt:lpstr>Client</vt:lpstr>
      <vt:lpstr>AIDL</vt:lpstr>
      <vt:lpstr>What AIDL</vt:lpstr>
      <vt:lpstr>Service &amp; Client</vt:lpstr>
      <vt:lpstr>Passing Objects over IPC</vt:lpstr>
      <vt:lpstr>Best Practice in Bound Service </vt:lpstr>
      <vt:lpstr>What JNI</vt:lpstr>
      <vt:lpstr>Fibonacci as Bound Service </vt:lpstr>
      <vt:lpstr>Fibonacci</vt:lpstr>
      <vt:lpstr>Fibonacci Common AIDL </vt:lpstr>
      <vt:lpstr>Fibonacci Common @ Request &amp; Response</vt:lpstr>
      <vt:lpstr>Fibonacci Common @ Generated IService </vt:lpstr>
      <vt:lpstr>Fibonacci Service @ Service Impl. </vt:lpstr>
      <vt:lpstr>Fibonacci Service @ Service Dependence Lib</vt:lpstr>
      <vt:lpstr>Fibonacci Service @ Service JNI</vt:lpstr>
      <vt:lpstr>Fibonacci Service @ Service Container</vt:lpstr>
      <vt:lpstr>Fibonacci Client @ Service Caller</vt:lpstr>
      <vt:lpstr>Agenda</vt:lpstr>
      <vt:lpstr>What System Service</vt:lpstr>
      <vt:lpstr>Where are System Services Running</vt:lpstr>
      <vt:lpstr>Where are All System Services</vt:lpstr>
      <vt:lpstr>How System Server is Started</vt:lpstr>
      <vt:lpstr>What ServiceManager</vt:lpstr>
      <vt:lpstr>Look Back to ServiceManager</vt:lpstr>
      <vt:lpstr>Add Service to System Server</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One way QA and Delivery of Apps</dc:subject>
  <dc:creator/>
  <dc:description>3/155 01-LXE 110 1400 Uen_x000d_Rev A</dc:description>
  <cp:lastModifiedBy/>
  <cp:revision>1</cp:revision>
  <dcterms:created xsi:type="dcterms:W3CDTF">2011-11-30T11:01:39Z</dcterms:created>
  <dcterms:modified xsi:type="dcterms:W3CDTF">2014-12-04T14:20:04Z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
    <vt:lpwstr>1</vt:lpwstr>
  </property>
  <property fmtid="{D5CDD505-2E9C-101B-9397-08002B2CF9AE}" pid="3" name="Checked">
    <vt:lpwstr/>
  </property>
  <property fmtid="{D5CDD505-2E9C-101B-9397-08002B2CF9AE}" pid="4" name="Reference">
    <vt:lpwstr/>
  </property>
  <property fmtid="{D5CDD505-2E9C-101B-9397-08002B2CF9AE}" pid="5" name="LeftFooterField">
    <vt:lpwstr>DocNo</vt:lpwstr>
  </property>
  <property fmtid="{D5CDD505-2E9C-101B-9397-08002B2CF9AE}" pid="6" name="RightFooterField">
    <vt:lpwstr>Title</vt:lpwstr>
  </property>
  <property fmtid="{D5CDD505-2E9C-101B-9397-08002B2CF9AE}" pid="7" name="MiddleFooterField">
    <vt:lpwstr>Date</vt:lpwstr>
  </property>
  <property fmtid="{D5CDD505-2E9C-101B-9397-08002B2CF9AE}" pid="8" name="SecClassViewType">
    <vt:lpwstr>False</vt:lpwstr>
  </property>
  <property fmtid="{D5CDD505-2E9C-101B-9397-08002B2CF9AE}" pid="9" name="FooterType">
    <vt:lpwstr>CVL</vt:lpwstr>
  </property>
  <property fmtid="{D5CDD505-2E9C-101B-9397-08002B2CF9AE}" pid="10" name="DocumentType">
    <vt:lpwstr>EnOHLogoNew2001</vt:lpwstr>
  </property>
  <property fmtid="{D5CDD505-2E9C-101B-9397-08002B2CF9AE}" pid="11" name="TemplateName">
    <vt:lpwstr>EN/FAD 109 0015/8</vt:lpwstr>
  </property>
  <property fmtid="{D5CDD505-2E9C-101B-9397-08002B2CF9AE}" pid="12" name="TemplateVersion">
    <vt:lpwstr>R1A</vt:lpwstr>
  </property>
  <property fmtid="{D5CDD505-2E9C-101B-9397-08002B2CF9AE}" pid="13" name="TotalNumb">
    <vt:lpwstr>False</vt:lpwstr>
  </property>
  <property fmtid="{D5CDD505-2E9C-101B-9397-08002B2CF9AE}" pid="14" name="TemplateFileRevState">
    <vt:lpwstr>E</vt:lpwstr>
  </property>
  <property fmtid="{D5CDD505-2E9C-101B-9397-08002B2CF9AE}" pid="15" name="ContentTypeId">
    <vt:lpwstr>0x01010033B1936BC6A3674D9D095E5A89BD8B8A</vt:lpwstr>
  </property>
  <property fmtid="{D5CDD505-2E9C-101B-9397-08002B2CF9AE}" pid="16" name="DocumentSource">
    <vt:lpwstr>This document is managed in metaDoc.</vt:lpwstr>
  </property>
  <property fmtid="{D5CDD505-2E9C-101B-9397-08002B2CF9AE}" pid="17" name="SecurityClass">
    <vt:lpwstr>Company Internal</vt:lpwstr>
  </property>
  <property fmtid="{D5CDD505-2E9C-101B-9397-08002B2CF9AE}" pid="18" name="Prepared">
    <vt:lpwstr>SEM/CVEIO JOHAN HAMMER</vt:lpwstr>
  </property>
  <property fmtid="{D5CDD505-2E9C-101B-9397-08002B2CF9AE}" pid="19" name="Date">
    <vt:lpwstr>2011-12-13</vt:lpwstr>
  </property>
  <property fmtid="{D5CDD505-2E9C-101B-9397-08002B2CF9AE}" pid="20" name="Revision">
    <vt:lpwstr>A</vt:lpwstr>
  </property>
  <property fmtid="{D5CDD505-2E9C-101B-9397-08002B2CF9AE}" pid="21" name="Title">
    <vt:lpwstr>One way QA and Delivery of Apps</vt:lpwstr>
  </property>
  <property fmtid="{D5CDD505-2E9C-101B-9397-08002B2CF9AE}" pid="22" name="DocName">
    <vt:lpwstr>PROCESS DESCRIPTION</vt:lpwstr>
  </property>
  <property fmtid="{D5CDD505-2E9C-101B-9397-08002B2CF9AE}" pid="23" name="DocNo">
    <vt:lpwstr>3/155 01-LXE 110 1400 Uen</vt:lpwstr>
  </property>
  <property fmtid="{D5CDD505-2E9C-101B-9397-08002B2CF9AE}" pid="24" name="ApprovedBy">
    <vt:lpwstr>SEM/CVEIO (JOHAN HAMMER)</vt:lpwstr>
  </property>
  <property fmtid="{D5CDD505-2E9C-101B-9397-08002B2CF9AE}" pid="25" name="Keyword">
    <vt:lpwstr>ONE WAY QA AND DELIVERY OF APPS_x000d_
UNIFIED</vt:lpwstr>
  </property>
</Properties>
</file>